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62"/>
  </p:notesMasterIdLst>
  <p:sldIdLst>
    <p:sldId id="256" r:id="rId3"/>
    <p:sldId id="264" r:id="rId4"/>
    <p:sldId id="354" r:id="rId5"/>
    <p:sldId id="330" r:id="rId6"/>
    <p:sldId id="331" r:id="rId7"/>
    <p:sldId id="563" r:id="rId8"/>
    <p:sldId id="309" r:id="rId9"/>
    <p:sldId id="273" r:id="rId10"/>
    <p:sldId id="338" r:id="rId11"/>
    <p:sldId id="337" r:id="rId12"/>
    <p:sldId id="333" r:id="rId13"/>
    <p:sldId id="339" r:id="rId14"/>
    <p:sldId id="274" r:id="rId15"/>
    <p:sldId id="275" r:id="rId16"/>
    <p:sldId id="557" r:id="rId17"/>
    <p:sldId id="276" r:id="rId18"/>
    <p:sldId id="560" r:id="rId19"/>
    <p:sldId id="559" r:id="rId20"/>
    <p:sldId id="277" r:id="rId21"/>
    <p:sldId id="545" r:id="rId22"/>
    <p:sldId id="344" r:id="rId23"/>
    <p:sldId id="345" r:id="rId24"/>
    <p:sldId id="346" r:id="rId25"/>
    <p:sldId id="347" r:id="rId26"/>
    <p:sldId id="278" r:id="rId27"/>
    <p:sldId id="280" r:id="rId28"/>
    <p:sldId id="281" r:id="rId29"/>
    <p:sldId id="311" r:id="rId30"/>
    <p:sldId id="313" r:id="rId31"/>
    <p:sldId id="283" r:id="rId32"/>
    <p:sldId id="334" r:id="rId33"/>
    <p:sldId id="335" r:id="rId34"/>
    <p:sldId id="336" r:id="rId35"/>
    <p:sldId id="287" r:id="rId36"/>
    <p:sldId id="315" r:id="rId37"/>
    <p:sldId id="317" r:id="rId38"/>
    <p:sldId id="319" r:id="rId39"/>
    <p:sldId id="320" r:id="rId40"/>
    <p:sldId id="316" r:id="rId41"/>
    <p:sldId id="332" r:id="rId42"/>
    <p:sldId id="288" r:id="rId43"/>
    <p:sldId id="558" r:id="rId44"/>
    <p:sldId id="291" r:id="rId45"/>
    <p:sldId id="561" r:id="rId46"/>
    <p:sldId id="322" r:id="rId47"/>
    <p:sldId id="325" r:id="rId48"/>
    <p:sldId id="293" r:id="rId49"/>
    <p:sldId id="329" r:id="rId50"/>
    <p:sldId id="341" r:id="rId51"/>
    <p:sldId id="343" r:id="rId52"/>
    <p:sldId id="296" r:id="rId53"/>
    <p:sldId id="297" r:id="rId54"/>
    <p:sldId id="304" r:id="rId55"/>
    <p:sldId id="328" r:id="rId56"/>
    <p:sldId id="327" r:id="rId57"/>
    <p:sldId id="349" r:id="rId58"/>
    <p:sldId id="562" r:id="rId59"/>
    <p:sldId id="350" r:id="rId60"/>
    <p:sldId id="302" r:id="rId6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0FD7B-E788-487E-AB68-903F11B9F85E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24B01-2B8C-421D-A725-86BD276290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19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7EF41-3694-421D-B7BE-BF93C3478224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43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C45D12E-8F98-4B1A-835B-83F4504680AE}" type="slidenum">
              <a:rPr altLang="en-US" sz="1200" smtClean="0"/>
              <a:pPr/>
              <a:t>36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820093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C45D12E-8F98-4B1A-835B-83F4504680AE}" type="slidenum">
              <a:rPr altLang="en-US" sz="1200" smtClean="0"/>
              <a:pPr/>
              <a:t>37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601272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C45D12E-8F98-4B1A-835B-83F4504680AE}" type="slidenum">
              <a:rPr altLang="en-US" sz="1200" smtClean="0"/>
              <a:pPr/>
              <a:t>38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731854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C45D12E-8F98-4B1A-835B-83F4504680AE}" type="slidenum">
              <a:rPr altLang="en-US" sz="1200" smtClean="0"/>
              <a:pPr/>
              <a:t>39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419739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0224-FE03-429C-83B7-DC36E71A8559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75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C75DB-670F-4F5C-95AE-6E9E8259A7B2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596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F304196-154E-4C3E-82CA-595650388DF3}" type="slidenum">
              <a:rPr altLang="en-US" sz="1200" smtClean="0"/>
              <a:pPr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84179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3C447B0-073E-4368-9765-F9B43859A85A}" type="slidenum">
              <a:rPr altLang="en-US" sz="1200" smtClean="0"/>
              <a:pPr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74799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F304196-154E-4C3E-82CA-595650388DF3}" type="slidenum">
              <a:rPr altLang="en-US" sz="1200" smtClean="0"/>
              <a:pPr/>
              <a:t>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90139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F304196-154E-4C3E-82CA-595650388DF3}" type="slidenum">
              <a:rPr altLang="en-US" sz="1200" smtClean="0"/>
              <a:pPr/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50330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4B01-2B8C-421D-A725-86BD276290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70224-FE03-429C-83B7-DC36E71A855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pPr marL="0" marR="0" lvl="0" indent="0" algn="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59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C45D12E-8F98-4B1A-835B-83F4504680AE}" type="slidenum">
              <a:rPr altLang="en-US" sz="1200" smtClean="0"/>
              <a:pPr/>
              <a:t>35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03265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62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4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04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9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11351047" y="568276"/>
            <a:ext cx="359813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42"/>
            <a:endParaRPr lang="zh-CN" altLang="en-US" sz="1800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3" name="TextBox 15"/>
          <p:cNvSpPr txBox="1"/>
          <p:nvPr userDrawn="1"/>
        </p:nvSpPr>
        <p:spPr>
          <a:xfrm>
            <a:off x="11205908" y="578999"/>
            <a:ext cx="65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42"/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defTabSz="914042"/>
              <a:t>‹#›</a:t>
            </a:fld>
            <a:r>
              <a:rPr lang="zh-CN" altLang="en-US" sz="1600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17"/>
          <a:stretch/>
        </p:blipFill>
        <p:spPr>
          <a:xfrm>
            <a:off x="10012089" y="318341"/>
            <a:ext cx="1536171" cy="25411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75237" y="260650"/>
            <a:ext cx="3422593" cy="256472"/>
          </a:xfrm>
          <a:prstGeom prst="rect">
            <a:avLst/>
          </a:prstGeom>
          <a:noFill/>
        </p:spPr>
        <p:txBody>
          <a:bodyPr wrap="none" lIns="91371" tIns="45684" rIns="91371" bIns="45684">
            <a:spAutoFit/>
          </a:bodyPr>
          <a:lstStyle/>
          <a:p>
            <a:pPr algn="ctr" defTabSz="914042">
              <a:defRPr/>
            </a:pPr>
            <a:r>
              <a:rPr lang="zh-CN" altLang="en-US" sz="1067" dirty="0">
                <a:solidFill>
                  <a:prstClr val="white">
                    <a:lumMod val="75000"/>
                  </a:prstClr>
                </a:solidFill>
                <a:cs typeface="Arial" panose="020B0604020202020204" pitchFamily="34" charset="0"/>
                <a:sym typeface="Helvetica Light" charset="0"/>
              </a:rPr>
              <a:t>工业自动化   </a:t>
            </a:r>
            <a:r>
              <a:rPr lang="en-US" altLang="zh-CN" sz="1067" dirty="0">
                <a:solidFill>
                  <a:prstClr val="white">
                    <a:lumMod val="75000"/>
                  </a:prstClr>
                </a:solidFill>
                <a:cs typeface="Arial" panose="020B0604020202020204" pitchFamily="34" charset="0"/>
                <a:sym typeface="Helvetica Light" charset="0"/>
              </a:rPr>
              <a:t>|   </a:t>
            </a:r>
            <a:r>
              <a:rPr lang="zh-CN" altLang="en-US" sz="1067" dirty="0">
                <a:solidFill>
                  <a:prstClr val="white">
                    <a:lumMod val="75000"/>
                  </a:prstClr>
                </a:solidFill>
                <a:cs typeface="Arial" panose="020B0604020202020204" pitchFamily="34" charset="0"/>
                <a:sym typeface="Helvetica Light" charset="0"/>
              </a:rPr>
              <a:t>工业机器人  </a:t>
            </a:r>
            <a:r>
              <a:rPr lang="en-US" altLang="zh-CN" sz="1067" dirty="0">
                <a:solidFill>
                  <a:prstClr val="white">
                    <a:lumMod val="75000"/>
                  </a:prstClr>
                </a:solidFill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prstClr val="white">
                    <a:lumMod val="75000"/>
                  </a:prstClr>
                </a:solidFill>
                <a:cs typeface="Arial" panose="020B0604020202020204" pitchFamily="34" charset="0"/>
                <a:sym typeface="Helvetica Light" charset="0"/>
              </a:rPr>
              <a:t>新能源汽车  </a:t>
            </a:r>
            <a:r>
              <a:rPr lang="en-US" altLang="zh-CN" sz="1067" dirty="0">
                <a:solidFill>
                  <a:prstClr val="white">
                    <a:lumMod val="75000"/>
                  </a:prstClr>
                </a:solidFill>
                <a:cs typeface="Arial" panose="020B0604020202020204" pitchFamily="34" charset="0"/>
                <a:sym typeface="Helvetica Light" charset="0"/>
              </a:rPr>
              <a:t>|   </a:t>
            </a:r>
            <a:r>
              <a:rPr lang="zh-CN" altLang="en-US" sz="1067" dirty="0">
                <a:solidFill>
                  <a:prstClr val="white">
                    <a:lumMod val="75000"/>
                  </a:prstClr>
                </a:solidFill>
                <a:cs typeface="Arial" panose="020B0604020202020204" pitchFamily="34" charset="0"/>
                <a:sym typeface="Helvetica Light" charset="0"/>
              </a:rPr>
              <a:t>轨道交通</a:t>
            </a:r>
          </a:p>
        </p:txBody>
      </p:sp>
    </p:spTree>
    <p:extLst>
      <p:ext uri="{BB962C8B-B14F-4D97-AF65-F5344CB8AC3E}">
        <p14:creationId xmlns:p14="http://schemas.microsoft.com/office/powerpoint/2010/main" val="2134794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3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5" y="6091415"/>
            <a:ext cx="252033" cy="3599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2"/>
            <a:ext cx="11089443" cy="64784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185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8" name="内容占位符 9"/>
          <p:cNvSpPr>
            <a:spLocks noGrp="1"/>
          </p:cNvSpPr>
          <p:nvPr>
            <p:ph sz="quarter" idx="13"/>
          </p:nvPr>
        </p:nvSpPr>
        <p:spPr>
          <a:xfrm>
            <a:off x="549346" y="1809331"/>
            <a:ext cx="11091721" cy="3994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19790" indent="-269921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09764" indent="0">
              <a:lnSpc>
                <a:spcPct val="130000"/>
              </a:lnSpc>
              <a:buNone/>
              <a:defRPr/>
            </a:lvl3pPr>
            <a:lvl4pPr marL="1169659" indent="0">
              <a:lnSpc>
                <a:spcPct val="130000"/>
              </a:lnSpc>
              <a:buNone/>
              <a:defRPr/>
            </a:lvl4pPr>
            <a:lvl5pPr marL="1529554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第四级</a:t>
            </a:r>
            <a:endParaRPr lang="en-US" altLang="zh-CN" dirty="0"/>
          </a:p>
          <a:p>
            <a:pPr lvl="1"/>
            <a:r>
              <a:rPr lang="zh-CN" altLang="en-US" dirty="0"/>
              <a:t>第五级</a:t>
            </a:r>
          </a:p>
        </p:txBody>
      </p:sp>
      <p:sp>
        <p:nvSpPr>
          <p:cNvPr id="5" name="矩形 4"/>
          <p:cNvSpPr/>
          <p:nvPr userDrawn="1"/>
        </p:nvSpPr>
        <p:spPr>
          <a:xfrm flipV="1">
            <a:off x="551279" y="1554842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18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E:\工作文件夹\★品牌建设\公司介绍PPT\LOGO+汇川技术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329800"/>
            <a:ext cx="1056448" cy="2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/>
          <p:nvPr userDrawn="1"/>
        </p:nvSpPr>
        <p:spPr>
          <a:xfrm>
            <a:off x="8068847" y="292238"/>
            <a:ext cx="3623035" cy="256507"/>
          </a:xfrm>
          <a:prstGeom prst="rect">
            <a:avLst/>
          </a:prstGeom>
          <a:noFill/>
        </p:spPr>
        <p:txBody>
          <a:bodyPr wrap="none" lIns="91404" tIns="45701" rIns="91404" bIns="45701">
            <a:spAutoFit/>
          </a:bodyPr>
          <a:lstStyle/>
          <a:p>
            <a:pPr algn="ctr" eaLnBrk="1">
              <a:defRPr/>
            </a:pP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变频器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伺服系统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PLC  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机器人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轨道交通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新能源</a:t>
            </a:r>
          </a:p>
        </p:txBody>
      </p:sp>
    </p:spTree>
    <p:extLst>
      <p:ext uri="{BB962C8B-B14F-4D97-AF65-F5344CB8AC3E}">
        <p14:creationId xmlns:p14="http://schemas.microsoft.com/office/powerpoint/2010/main" val="217998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E:\工作文件夹\★品牌建设\公司介绍PPT\LOGO+汇川技术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329800"/>
            <a:ext cx="1056448" cy="2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/>
          <p:nvPr userDrawn="1"/>
        </p:nvSpPr>
        <p:spPr>
          <a:xfrm>
            <a:off x="8068847" y="292238"/>
            <a:ext cx="3623035" cy="256507"/>
          </a:xfrm>
          <a:prstGeom prst="rect">
            <a:avLst/>
          </a:prstGeom>
          <a:noFill/>
        </p:spPr>
        <p:txBody>
          <a:bodyPr wrap="none" lIns="91404" tIns="45701" rIns="91404" bIns="45701">
            <a:spAutoFit/>
          </a:bodyPr>
          <a:lstStyle/>
          <a:p>
            <a:pPr algn="ctr" eaLnBrk="1">
              <a:defRPr/>
            </a:pP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变频器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伺服系统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PLC  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机器人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轨道交通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新能源</a:t>
            </a:r>
          </a:p>
        </p:txBody>
      </p:sp>
    </p:spTree>
    <p:extLst>
      <p:ext uri="{BB962C8B-B14F-4D97-AF65-F5344CB8AC3E}">
        <p14:creationId xmlns:p14="http://schemas.microsoft.com/office/powerpoint/2010/main" val="1819201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E:\工作文件夹\★品牌建设\公司介绍PPT\LOGO+汇川技术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329800"/>
            <a:ext cx="1056448" cy="2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/>
          <p:nvPr userDrawn="1"/>
        </p:nvSpPr>
        <p:spPr>
          <a:xfrm>
            <a:off x="8068847" y="292238"/>
            <a:ext cx="3623035" cy="256507"/>
          </a:xfrm>
          <a:prstGeom prst="rect">
            <a:avLst/>
          </a:prstGeom>
          <a:noFill/>
        </p:spPr>
        <p:txBody>
          <a:bodyPr wrap="none" lIns="91404" tIns="45701" rIns="91404" bIns="45701">
            <a:spAutoFit/>
          </a:bodyPr>
          <a:lstStyle/>
          <a:p>
            <a:pPr algn="ctr" eaLnBrk="1">
              <a:defRPr/>
            </a:pP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变频器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伺服系统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PLC  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机器人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轨道交通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新能源</a:t>
            </a:r>
          </a:p>
        </p:txBody>
      </p:sp>
    </p:spTree>
    <p:extLst>
      <p:ext uri="{BB962C8B-B14F-4D97-AF65-F5344CB8AC3E}">
        <p14:creationId xmlns:p14="http://schemas.microsoft.com/office/powerpoint/2010/main" val="9924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工作文件夹\★品牌建设\公司介绍PPT\LOGO+汇川技术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329800"/>
            <a:ext cx="1056448" cy="2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/>
          <p:cNvSpPr txBox="1"/>
          <p:nvPr userDrawn="1"/>
        </p:nvSpPr>
        <p:spPr>
          <a:xfrm>
            <a:off x="8068847" y="292238"/>
            <a:ext cx="3623035" cy="256507"/>
          </a:xfrm>
          <a:prstGeom prst="rect">
            <a:avLst/>
          </a:prstGeom>
          <a:noFill/>
        </p:spPr>
        <p:txBody>
          <a:bodyPr wrap="none" lIns="91404" tIns="45701" rIns="91404" bIns="45701">
            <a:spAutoFit/>
          </a:bodyPr>
          <a:lstStyle/>
          <a:p>
            <a:pPr algn="ctr" eaLnBrk="1">
              <a:defRPr/>
            </a:pP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变频器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伺服系统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PLC  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机器人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轨道交通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新能源</a:t>
            </a:r>
          </a:p>
        </p:txBody>
      </p:sp>
    </p:spTree>
    <p:extLst>
      <p:ext uri="{BB962C8B-B14F-4D97-AF65-F5344CB8AC3E}">
        <p14:creationId xmlns:p14="http://schemas.microsoft.com/office/powerpoint/2010/main" val="263601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>
            <a:grpSpLocks/>
          </p:cNvGrpSpPr>
          <p:nvPr userDrawn="1"/>
        </p:nvGrpSpPr>
        <p:grpSpPr bwMode="auto">
          <a:xfrm>
            <a:off x="0" y="6739467"/>
            <a:ext cx="12192000" cy="143933"/>
            <a:chOff x="0" y="6728343"/>
            <a:chExt cx="9144001" cy="129657"/>
          </a:xfrm>
        </p:grpSpPr>
        <p:sp>
          <p:nvSpPr>
            <p:cNvPr id="3" name="矩形 2"/>
            <p:cNvSpPr/>
            <p:nvPr/>
          </p:nvSpPr>
          <p:spPr>
            <a:xfrm>
              <a:off x="179388" y="6728343"/>
              <a:ext cx="8964613" cy="12965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eaLnBrk="1" fontAlgn="auto" hangingPunct="1">
                <a:defRPr/>
              </a:pPr>
              <a:endParaRPr lang="zh-CN" altLang="en-US" sz="2400" noProof="1"/>
            </a:p>
          </p:txBody>
        </p:sp>
        <p:sp>
          <p:nvSpPr>
            <p:cNvPr id="4" name="任意多边形 10"/>
            <p:cNvSpPr/>
            <p:nvPr/>
          </p:nvSpPr>
          <p:spPr>
            <a:xfrm>
              <a:off x="0" y="6728343"/>
              <a:ext cx="7040564" cy="129657"/>
            </a:xfrm>
            <a:custGeom>
              <a:avLst/>
              <a:gdLst>
                <a:gd name="connsiteX0" fmla="*/ 0 w 9144000"/>
                <a:gd name="connsiteY0" fmla="*/ 0 h 123478"/>
                <a:gd name="connsiteX1" fmla="*/ 9144000 w 9144000"/>
                <a:gd name="connsiteY1" fmla="*/ 0 h 123478"/>
                <a:gd name="connsiteX2" fmla="*/ 9144000 w 9144000"/>
                <a:gd name="connsiteY2" fmla="*/ 123478 h 123478"/>
                <a:gd name="connsiteX3" fmla="*/ 0 w 9144000"/>
                <a:gd name="connsiteY3" fmla="*/ 123478 h 123478"/>
                <a:gd name="connsiteX4" fmla="*/ 0 w 9144000"/>
                <a:gd name="connsiteY4" fmla="*/ 0 h 123478"/>
                <a:gd name="connsiteX0-1" fmla="*/ 0 w 9144000"/>
                <a:gd name="connsiteY0-2" fmla="*/ 0 h 123478"/>
                <a:gd name="connsiteX1-3" fmla="*/ 9144000 w 9144000"/>
                <a:gd name="connsiteY1-4" fmla="*/ 0 h 123478"/>
                <a:gd name="connsiteX2-5" fmla="*/ 6804248 w 9144000"/>
                <a:gd name="connsiteY2-6" fmla="*/ 123478 h 123478"/>
                <a:gd name="connsiteX3-7" fmla="*/ 0 w 9144000"/>
                <a:gd name="connsiteY3-8" fmla="*/ 123478 h 123478"/>
                <a:gd name="connsiteX4-9" fmla="*/ 0 w 9144000"/>
                <a:gd name="connsiteY4-10" fmla="*/ 0 h 123478"/>
                <a:gd name="connsiteX0-11" fmla="*/ 0 w 7308304"/>
                <a:gd name="connsiteY0-12" fmla="*/ 0 h 123478"/>
                <a:gd name="connsiteX1-13" fmla="*/ 7308304 w 7308304"/>
                <a:gd name="connsiteY1-14" fmla="*/ 0 h 123478"/>
                <a:gd name="connsiteX2-15" fmla="*/ 6804248 w 7308304"/>
                <a:gd name="connsiteY2-16" fmla="*/ 123478 h 123478"/>
                <a:gd name="connsiteX3-17" fmla="*/ 0 w 7308304"/>
                <a:gd name="connsiteY3-18" fmla="*/ 123478 h 123478"/>
                <a:gd name="connsiteX4-19" fmla="*/ 0 w 7308304"/>
                <a:gd name="connsiteY4-20" fmla="*/ 0 h 123478"/>
                <a:gd name="connsiteX0-21" fmla="*/ 0 w 6948264"/>
                <a:gd name="connsiteY0-22" fmla="*/ 0 h 123478"/>
                <a:gd name="connsiteX1-23" fmla="*/ 6948264 w 6948264"/>
                <a:gd name="connsiteY1-24" fmla="*/ 0 h 123478"/>
                <a:gd name="connsiteX2-25" fmla="*/ 6804248 w 6948264"/>
                <a:gd name="connsiteY2-26" fmla="*/ 123478 h 123478"/>
                <a:gd name="connsiteX3-27" fmla="*/ 0 w 6948264"/>
                <a:gd name="connsiteY3-28" fmla="*/ 123478 h 123478"/>
                <a:gd name="connsiteX4-29" fmla="*/ 0 w 6948264"/>
                <a:gd name="connsiteY4-30" fmla="*/ 0 h 1234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48264" h="123478">
                  <a:moveTo>
                    <a:pt x="0" y="0"/>
                  </a:moveTo>
                  <a:lnTo>
                    <a:pt x="6948264" y="0"/>
                  </a:lnTo>
                  <a:lnTo>
                    <a:pt x="6804248" y="123478"/>
                  </a:lnTo>
                  <a:lnTo>
                    <a:pt x="0" y="123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0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eaLnBrk="1" fontAlgn="auto" hangingPunct="1">
                <a:defRPr/>
              </a:pPr>
              <a:endParaRPr lang="zh-CN" altLang="en-US" sz="2400" noProof="1"/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455085" y="764118"/>
            <a:ext cx="11279716" cy="27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6" name="矩形 5"/>
          <p:cNvSpPr/>
          <p:nvPr userDrawn="1"/>
        </p:nvSpPr>
        <p:spPr>
          <a:xfrm>
            <a:off x="455084" y="764118"/>
            <a:ext cx="6239933" cy="275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pic>
        <p:nvPicPr>
          <p:cNvPr id="7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17"/>
          <a:stretch>
            <a:fillRect/>
          </a:stretch>
        </p:blipFill>
        <p:spPr bwMode="auto">
          <a:xfrm>
            <a:off x="10295467" y="455085"/>
            <a:ext cx="1439333" cy="23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1E6F-A65F-4FC9-ADBD-8380070E8650}" type="datetime1">
              <a:rPr lang="zh-CN" altLang="en-US"/>
              <a:pPr>
                <a:defRPr/>
              </a:pPr>
              <a:t>2024/2/24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2FBF-9A4A-4082-A420-4F8295140078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5697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41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E:\工作文件夹\★品牌建设\公司介绍PPT\LOGO+汇川技术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329800"/>
            <a:ext cx="1056448" cy="2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/>
          <p:nvPr userDrawn="1"/>
        </p:nvSpPr>
        <p:spPr>
          <a:xfrm>
            <a:off x="8068847" y="292238"/>
            <a:ext cx="3623035" cy="256507"/>
          </a:xfrm>
          <a:prstGeom prst="rect">
            <a:avLst/>
          </a:prstGeom>
          <a:noFill/>
        </p:spPr>
        <p:txBody>
          <a:bodyPr wrap="none" lIns="91404" tIns="45701" rIns="91404" bIns="45701">
            <a:spAutoFit/>
          </a:bodyPr>
          <a:lstStyle/>
          <a:p>
            <a:pPr algn="ctr" eaLnBrk="1">
              <a:defRPr/>
            </a:pP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变频器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伺服系统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PLC  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机器人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轨道交通  </a:t>
            </a:r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1067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新能源</a:t>
            </a:r>
          </a:p>
        </p:txBody>
      </p:sp>
    </p:spTree>
    <p:extLst>
      <p:ext uri="{BB962C8B-B14F-4D97-AF65-F5344CB8AC3E}">
        <p14:creationId xmlns:p14="http://schemas.microsoft.com/office/powerpoint/2010/main" val="104526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5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email"/>
          <a:srcRect b="47617"/>
          <a:stretch>
            <a:fillRect/>
          </a:stretch>
        </p:blipFill>
        <p:spPr>
          <a:xfrm>
            <a:off x="10132293" y="255571"/>
            <a:ext cx="1509045" cy="249534"/>
          </a:xfrm>
          <a:prstGeom prst="rect">
            <a:avLst/>
          </a:prstGeom>
        </p:spPr>
      </p:pic>
      <p:sp>
        <p:nvSpPr>
          <p:cNvPr id="9" name="TextBox 6"/>
          <p:cNvSpPr txBox="1"/>
          <p:nvPr userDrawn="1"/>
        </p:nvSpPr>
        <p:spPr>
          <a:xfrm>
            <a:off x="485045" y="337725"/>
            <a:ext cx="2602600" cy="192287"/>
          </a:xfrm>
          <a:prstGeom prst="rect">
            <a:avLst/>
          </a:prstGeom>
          <a:noFill/>
        </p:spPr>
        <p:txBody>
          <a:bodyPr wrap="none" lIns="68537" tIns="34268" rIns="68537" bIns="34268">
            <a:spAutoFit/>
          </a:bodyPr>
          <a:lstStyle/>
          <a:p>
            <a:pPr algn="l">
              <a:defRPr/>
            </a:pPr>
            <a:r>
              <a:rPr lang="zh-CN" altLang="en-US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工业自动化   </a:t>
            </a:r>
            <a:r>
              <a:rPr lang="en-US" altLang="zh-CN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 </a:t>
            </a:r>
            <a:r>
              <a:rPr lang="zh-CN" altLang="en-US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工业机器人  </a:t>
            </a:r>
            <a:r>
              <a:rPr lang="en-US" altLang="zh-CN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新能源汽车  </a:t>
            </a:r>
            <a:r>
              <a:rPr lang="en-US" altLang="zh-CN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 </a:t>
            </a:r>
            <a:r>
              <a:rPr lang="zh-CN" altLang="en-US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轨道交通</a:t>
            </a:r>
          </a:p>
        </p:txBody>
      </p:sp>
    </p:spTree>
    <p:extLst>
      <p:ext uri="{BB962C8B-B14F-4D97-AF65-F5344CB8AC3E}">
        <p14:creationId xmlns:p14="http://schemas.microsoft.com/office/powerpoint/2010/main" val="183064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/>
          <p:nvPr userDrawn="1"/>
        </p:nvSpPr>
        <p:spPr bwMode="auto">
          <a:xfrm>
            <a:off x="1349301" y="2186451"/>
            <a:ext cx="2812392" cy="12223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3" tIns="26783" rIns="26783" bIns="26783" anchor="ctr"/>
          <a:lstStyle/>
          <a:p>
            <a:pPr algn="ctr" eaLnBrk="1">
              <a:defRPr/>
            </a:pPr>
            <a:r>
              <a:rPr lang="zh-CN" altLang="en-US" sz="9598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endParaRPr lang="zh-CN" altLang="zh-CN" sz="9598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1360837" y="3612822"/>
            <a:ext cx="2789317" cy="70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999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rot="5400000" flipV="1">
            <a:off x="6570484" y="1781701"/>
            <a:ext cx="488537" cy="111166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  <p:sp>
        <p:nvSpPr>
          <p:cNvPr id="20" name="矩形 19"/>
          <p:cNvSpPr/>
          <p:nvPr userDrawn="1"/>
        </p:nvSpPr>
        <p:spPr>
          <a:xfrm rot="5400000" flipV="1">
            <a:off x="6570486" y="2712349"/>
            <a:ext cx="488537" cy="111166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  <p:sp>
        <p:nvSpPr>
          <p:cNvPr id="21" name="矩形 20"/>
          <p:cNvSpPr/>
          <p:nvPr userDrawn="1"/>
        </p:nvSpPr>
        <p:spPr>
          <a:xfrm rot="5400000" flipV="1">
            <a:off x="6570487" y="3642997"/>
            <a:ext cx="488537" cy="111166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  <p:sp>
        <p:nvSpPr>
          <p:cNvPr id="22" name="矩形 21"/>
          <p:cNvSpPr/>
          <p:nvPr userDrawn="1"/>
        </p:nvSpPr>
        <p:spPr>
          <a:xfrm rot="5400000" flipV="1">
            <a:off x="6570489" y="4573644"/>
            <a:ext cx="488537" cy="111166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  <p:sp>
        <p:nvSpPr>
          <p:cNvPr id="23" name="矩形 22"/>
          <p:cNvSpPr/>
          <p:nvPr userDrawn="1"/>
        </p:nvSpPr>
        <p:spPr>
          <a:xfrm rot="5400000" flipV="1">
            <a:off x="6570490" y="5504293"/>
            <a:ext cx="488537" cy="111166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5844650" y="1582822"/>
            <a:ext cx="914519" cy="91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199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7" name="内容占位符 25"/>
          <p:cNvSpPr>
            <a:spLocks noGrp="1"/>
          </p:cNvSpPr>
          <p:nvPr>
            <p:ph sz="quarter" idx="11" hasCustomPrompt="1"/>
          </p:nvPr>
        </p:nvSpPr>
        <p:spPr>
          <a:xfrm>
            <a:off x="7070347" y="1582822"/>
            <a:ext cx="4570718" cy="91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199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/>
              <a:t>请输入章节目录</a:t>
            </a:r>
          </a:p>
        </p:txBody>
      </p:sp>
      <p:sp>
        <p:nvSpPr>
          <p:cNvPr id="28" name="内容占位符 25"/>
          <p:cNvSpPr>
            <a:spLocks noGrp="1"/>
          </p:cNvSpPr>
          <p:nvPr>
            <p:ph sz="quarter" idx="12" hasCustomPrompt="1"/>
          </p:nvPr>
        </p:nvSpPr>
        <p:spPr>
          <a:xfrm>
            <a:off x="5844650" y="2509707"/>
            <a:ext cx="914519" cy="91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199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9" name="内容占位符 25"/>
          <p:cNvSpPr>
            <a:spLocks noGrp="1"/>
          </p:cNvSpPr>
          <p:nvPr>
            <p:ph sz="quarter" idx="13" hasCustomPrompt="1"/>
          </p:nvPr>
        </p:nvSpPr>
        <p:spPr>
          <a:xfrm>
            <a:off x="7070347" y="2509707"/>
            <a:ext cx="4570718" cy="91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199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/>
              <a:t>请输入章节目录</a:t>
            </a:r>
          </a:p>
        </p:txBody>
      </p:sp>
      <p:sp>
        <p:nvSpPr>
          <p:cNvPr id="32" name="矩形 31"/>
          <p:cNvSpPr/>
          <p:nvPr userDrawn="1"/>
        </p:nvSpPr>
        <p:spPr>
          <a:xfrm rot="5400000" flipV="1">
            <a:off x="6570486" y="3639234"/>
            <a:ext cx="488537" cy="111166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  <p:sp>
        <p:nvSpPr>
          <p:cNvPr id="33" name="矩形 32"/>
          <p:cNvSpPr/>
          <p:nvPr userDrawn="1"/>
        </p:nvSpPr>
        <p:spPr>
          <a:xfrm rot="5400000" flipV="1">
            <a:off x="6570487" y="4569882"/>
            <a:ext cx="488537" cy="111166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  <p:sp>
        <p:nvSpPr>
          <p:cNvPr id="34" name="内容占位符 25"/>
          <p:cNvSpPr>
            <a:spLocks noGrp="1"/>
          </p:cNvSpPr>
          <p:nvPr>
            <p:ph sz="quarter" idx="14" hasCustomPrompt="1"/>
          </p:nvPr>
        </p:nvSpPr>
        <p:spPr>
          <a:xfrm>
            <a:off x="5844650" y="3436592"/>
            <a:ext cx="914519" cy="91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199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5" name="内容占位符 25"/>
          <p:cNvSpPr>
            <a:spLocks noGrp="1"/>
          </p:cNvSpPr>
          <p:nvPr>
            <p:ph sz="quarter" idx="15" hasCustomPrompt="1"/>
          </p:nvPr>
        </p:nvSpPr>
        <p:spPr>
          <a:xfrm>
            <a:off x="7070347" y="3436592"/>
            <a:ext cx="4570718" cy="91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199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/>
              <a:t>请输入章节目录</a:t>
            </a:r>
          </a:p>
        </p:txBody>
      </p:sp>
      <p:sp>
        <p:nvSpPr>
          <p:cNvPr id="36" name="内容占位符 25"/>
          <p:cNvSpPr>
            <a:spLocks noGrp="1"/>
          </p:cNvSpPr>
          <p:nvPr>
            <p:ph sz="quarter" idx="16" hasCustomPrompt="1"/>
          </p:nvPr>
        </p:nvSpPr>
        <p:spPr>
          <a:xfrm>
            <a:off x="5844650" y="4376100"/>
            <a:ext cx="914519" cy="91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199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7" name="内容占位符 25"/>
          <p:cNvSpPr>
            <a:spLocks noGrp="1"/>
          </p:cNvSpPr>
          <p:nvPr>
            <p:ph sz="quarter" idx="17" hasCustomPrompt="1"/>
          </p:nvPr>
        </p:nvSpPr>
        <p:spPr>
          <a:xfrm>
            <a:off x="7070347" y="4376100"/>
            <a:ext cx="4570718" cy="91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199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/>
              <a:t>请输入章节目录</a:t>
            </a:r>
          </a:p>
        </p:txBody>
      </p:sp>
      <p:sp>
        <p:nvSpPr>
          <p:cNvPr id="38" name="内容占位符 25"/>
          <p:cNvSpPr>
            <a:spLocks noGrp="1"/>
          </p:cNvSpPr>
          <p:nvPr>
            <p:ph sz="quarter" idx="18" hasCustomPrompt="1"/>
          </p:nvPr>
        </p:nvSpPr>
        <p:spPr>
          <a:xfrm>
            <a:off x="5844650" y="5290288"/>
            <a:ext cx="914519" cy="91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199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39" name="内容占位符 25"/>
          <p:cNvSpPr>
            <a:spLocks noGrp="1"/>
          </p:cNvSpPr>
          <p:nvPr>
            <p:ph sz="quarter" idx="19" hasCustomPrompt="1"/>
          </p:nvPr>
        </p:nvSpPr>
        <p:spPr>
          <a:xfrm>
            <a:off x="7070347" y="5290288"/>
            <a:ext cx="4570718" cy="91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199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/>
              <a:t>请输入章节目录</a:t>
            </a:r>
          </a:p>
        </p:txBody>
      </p:sp>
    </p:spTree>
    <p:extLst>
      <p:ext uri="{BB962C8B-B14F-4D97-AF65-F5344CB8AC3E}">
        <p14:creationId xmlns:p14="http://schemas.microsoft.com/office/powerpoint/2010/main" val="15543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6604860" y="1557433"/>
            <a:ext cx="5033930" cy="4247167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693" indent="-285693" algn="ctr">
              <a:buNone/>
              <a:defRPr lang="de-DE" dirty="0"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5" name="矩形 14"/>
          <p:cNvSpPr/>
          <p:nvPr/>
        </p:nvSpPr>
        <p:spPr>
          <a:xfrm rot="2037035">
            <a:off x="1601163" y="4318386"/>
            <a:ext cx="1039242" cy="1959284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-1" fmla="*/ 1224136 w 1237784"/>
              <a:gd name="connsiteY0-2" fmla="*/ 0 h 2334439"/>
              <a:gd name="connsiteX1-3" fmla="*/ 1237784 w 1237784"/>
              <a:gd name="connsiteY1-4" fmla="*/ 1485835 h 2334439"/>
              <a:gd name="connsiteX2-5" fmla="*/ 0 w 1237784"/>
              <a:gd name="connsiteY2-6" fmla="*/ 2334439 h 2334439"/>
              <a:gd name="connsiteX3-7" fmla="*/ 0 w 1237784"/>
              <a:gd name="connsiteY3-8" fmla="*/ 797918 h 2334439"/>
              <a:gd name="connsiteX4-9" fmla="*/ 1224136 w 1237784"/>
              <a:gd name="connsiteY4-10" fmla="*/ 0 h 23344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rgbClr val="80BB2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 rot="5401190">
            <a:off x="2930315" y="2661097"/>
            <a:ext cx="187303" cy="6464763"/>
            <a:chOff x="1601672" y="-1118831"/>
            <a:chExt cx="102209" cy="914400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>
              <a:fillRect/>
            </a:stretch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矩形 27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矩形 14"/>
          <p:cNvSpPr/>
          <p:nvPr/>
        </p:nvSpPr>
        <p:spPr>
          <a:xfrm rot="2037035">
            <a:off x="1558537" y="3238572"/>
            <a:ext cx="1039242" cy="1959284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-1" fmla="*/ 1224136 w 1237784"/>
              <a:gd name="connsiteY0-2" fmla="*/ 0 h 2334439"/>
              <a:gd name="connsiteX1-3" fmla="*/ 1237784 w 1237784"/>
              <a:gd name="connsiteY1-4" fmla="*/ 1485835 h 2334439"/>
              <a:gd name="connsiteX2-5" fmla="*/ 0 w 1237784"/>
              <a:gd name="connsiteY2-6" fmla="*/ 2334439 h 2334439"/>
              <a:gd name="connsiteX3-7" fmla="*/ 0 w 1237784"/>
              <a:gd name="connsiteY3-8" fmla="*/ 797918 h 2334439"/>
              <a:gd name="connsiteX4-9" fmla="*/ 1224136 w 1237784"/>
              <a:gd name="connsiteY4-10" fmla="*/ 0 h 23344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rgbClr val="028DC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14"/>
          <p:cNvSpPr/>
          <p:nvPr/>
        </p:nvSpPr>
        <p:spPr>
          <a:xfrm rot="2037035">
            <a:off x="1305447" y="2174744"/>
            <a:ext cx="1039242" cy="1947829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-1" fmla="*/ 1224136 w 1237784"/>
              <a:gd name="connsiteY0-2" fmla="*/ 0 h 2334439"/>
              <a:gd name="connsiteX1-3" fmla="*/ 1237784 w 1237784"/>
              <a:gd name="connsiteY1-4" fmla="*/ 1485835 h 2334439"/>
              <a:gd name="connsiteX2-5" fmla="*/ 0 w 1237784"/>
              <a:gd name="connsiteY2-6" fmla="*/ 2334439 h 2334439"/>
              <a:gd name="connsiteX3-7" fmla="*/ 0 w 1237784"/>
              <a:gd name="connsiteY3-8" fmla="*/ 797918 h 2334439"/>
              <a:gd name="connsiteX4-9" fmla="*/ 1224136 w 1237784"/>
              <a:gd name="connsiteY4-10" fmla="*/ 0 h 2334439"/>
              <a:gd name="connsiteX0-11" fmla="*/ 1224136 w 1237784"/>
              <a:gd name="connsiteY0-12" fmla="*/ 0 h 2334439"/>
              <a:gd name="connsiteX1-13" fmla="*/ 1237784 w 1237784"/>
              <a:gd name="connsiteY1-14" fmla="*/ 1485835 h 2334439"/>
              <a:gd name="connsiteX2-15" fmla="*/ 0 w 1237784"/>
              <a:gd name="connsiteY2-16" fmla="*/ 2334439 h 2334439"/>
              <a:gd name="connsiteX3-17" fmla="*/ 13648 w 1237784"/>
              <a:gd name="connsiteY3-18" fmla="*/ 838862 h 2334439"/>
              <a:gd name="connsiteX4-19" fmla="*/ 1224136 w 1237784"/>
              <a:gd name="connsiteY4-20" fmla="*/ 0 h 2334439"/>
              <a:gd name="connsiteX0-21" fmla="*/ 1237784 w 1237784"/>
              <a:gd name="connsiteY0-22" fmla="*/ 0 h 2320791"/>
              <a:gd name="connsiteX1-23" fmla="*/ 1237784 w 1237784"/>
              <a:gd name="connsiteY1-24" fmla="*/ 1472187 h 2320791"/>
              <a:gd name="connsiteX2-25" fmla="*/ 0 w 1237784"/>
              <a:gd name="connsiteY2-26" fmla="*/ 2320791 h 2320791"/>
              <a:gd name="connsiteX3-27" fmla="*/ 13648 w 1237784"/>
              <a:gd name="connsiteY3-28" fmla="*/ 825214 h 2320791"/>
              <a:gd name="connsiteX4-29" fmla="*/ 1237784 w 1237784"/>
              <a:gd name="connsiteY4-30" fmla="*/ 0 h 2320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37784" h="2320791">
                <a:moveTo>
                  <a:pt x="1237784" y="0"/>
                </a:moveTo>
                <a:lnTo>
                  <a:pt x="1237784" y="1472187"/>
                </a:lnTo>
                <a:lnTo>
                  <a:pt x="0" y="2320791"/>
                </a:lnTo>
                <a:lnTo>
                  <a:pt x="13648" y="825214"/>
                </a:lnTo>
                <a:lnTo>
                  <a:pt x="1237784" y="0"/>
                </a:lnTo>
                <a:close/>
              </a:path>
            </a:pathLst>
          </a:custGeom>
          <a:solidFill>
            <a:srgbClr val="80BB2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 rot="5401190">
            <a:off x="2650478" y="-361612"/>
            <a:ext cx="187340" cy="6161009"/>
            <a:chOff x="1601672" y="-1118831"/>
            <a:chExt cx="102209" cy="914400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>
              <a:fillRect/>
            </a:stretch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矩形 25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5401190">
            <a:off x="2887688" y="1581284"/>
            <a:ext cx="187303" cy="6464763"/>
            <a:chOff x="1601672" y="-1118831"/>
            <a:chExt cx="102209" cy="9144000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>
              <a:fillRect/>
            </a:stretch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矩形 23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矩形 14"/>
          <p:cNvSpPr/>
          <p:nvPr/>
        </p:nvSpPr>
        <p:spPr>
          <a:xfrm rot="2037035">
            <a:off x="1000064" y="1145196"/>
            <a:ext cx="1039242" cy="1959284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-1" fmla="*/ 1224136 w 1237784"/>
              <a:gd name="connsiteY0-2" fmla="*/ 0 h 2334439"/>
              <a:gd name="connsiteX1-3" fmla="*/ 1237784 w 1237784"/>
              <a:gd name="connsiteY1-4" fmla="*/ 1485835 h 2334439"/>
              <a:gd name="connsiteX2-5" fmla="*/ 0 w 1237784"/>
              <a:gd name="connsiteY2-6" fmla="*/ 2334439 h 2334439"/>
              <a:gd name="connsiteX3-7" fmla="*/ 0 w 1237784"/>
              <a:gd name="connsiteY3-8" fmla="*/ 797918 h 2334439"/>
              <a:gd name="connsiteX4-9" fmla="*/ 1224136 w 1237784"/>
              <a:gd name="connsiteY4-10" fmla="*/ 0 h 23344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rgbClr val="028DC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1190">
            <a:off x="2188488" y="-619704"/>
            <a:ext cx="310404" cy="4668213"/>
            <a:chOff x="1601672" y="-1118831"/>
            <a:chExt cx="154347" cy="91440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>
              <a:fillRect/>
            </a:stretch>
          </p:blipFill>
          <p:spPr bwMode="auto">
            <a:xfrm rot="5400000">
              <a:off x="-2886388" y="3382761"/>
              <a:ext cx="9144000" cy="140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矩形 21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5401190">
            <a:off x="2532576" y="580704"/>
            <a:ext cx="225412" cy="6358852"/>
            <a:chOff x="1601672" y="-1118831"/>
            <a:chExt cx="102209" cy="91440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>
              <a:fillRect/>
            </a:stretch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矩形 19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" name="内容占位符 28"/>
          <p:cNvSpPr>
            <a:spLocks noGrp="1"/>
          </p:cNvSpPr>
          <p:nvPr>
            <p:ph sz="quarter" idx="13" hasCustomPrompt="1"/>
          </p:nvPr>
        </p:nvSpPr>
        <p:spPr>
          <a:xfrm>
            <a:off x="2829293" y="1860393"/>
            <a:ext cx="3473384" cy="460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插入二级目录</a:t>
            </a:r>
          </a:p>
        </p:txBody>
      </p:sp>
      <p:sp>
        <p:nvSpPr>
          <p:cNvPr id="30" name="内容占位符 28"/>
          <p:cNvSpPr>
            <a:spLocks noGrp="1"/>
          </p:cNvSpPr>
          <p:nvPr>
            <p:ph sz="quarter" idx="14" hasCustomPrompt="1"/>
          </p:nvPr>
        </p:nvSpPr>
        <p:spPr>
          <a:xfrm>
            <a:off x="2829293" y="2937419"/>
            <a:ext cx="3473384" cy="460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插入二级目录</a:t>
            </a:r>
          </a:p>
        </p:txBody>
      </p:sp>
      <p:sp>
        <p:nvSpPr>
          <p:cNvPr id="31" name="内容占位符 28"/>
          <p:cNvSpPr>
            <a:spLocks noGrp="1"/>
          </p:cNvSpPr>
          <p:nvPr>
            <p:ph sz="quarter" idx="15" hasCustomPrompt="1"/>
          </p:nvPr>
        </p:nvSpPr>
        <p:spPr>
          <a:xfrm>
            <a:off x="2829293" y="4016361"/>
            <a:ext cx="3473384" cy="460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插入二级目录</a:t>
            </a:r>
          </a:p>
        </p:txBody>
      </p:sp>
      <p:sp>
        <p:nvSpPr>
          <p:cNvPr id="32" name="内容占位符 28"/>
          <p:cNvSpPr>
            <a:spLocks noGrp="1"/>
          </p:cNvSpPr>
          <p:nvPr>
            <p:ph sz="quarter" idx="16" hasCustomPrompt="1"/>
          </p:nvPr>
        </p:nvSpPr>
        <p:spPr>
          <a:xfrm>
            <a:off x="2829293" y="5133283"/>
            <a:ext cx="3473384" cy="460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插入二级目录</a:t>
            </a:r>
          </a:p>
        </p:txBody>
      </p:sp>
      <p:sp>
        <p:nvSpPr>
          <p:cNvPr id="3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933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全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1279" y="1809332"/>
            <a:ext cx="11089443" cy="3523435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693" indent="-285693" algn="ctr">
              <a:buNone/>
              <a:defRPr lang="de-DE" dirty="0"/>
            </a:lvl1pPr>
          </a:lstStyle>
          <a:p>
            <a:r>
              <a:rPr lang="zh-CN" altLang="en-US" noProof="0" dirty="0"/>
              <a:t>请插入图片</a:t>
            </a:r>
            <a:endParaRPr lang="en-US" noProof="0" dirty="0"/>
          </a:p>
        </p:txBody>
      </p:sp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5" name="Fußzeilenplatzhalter"/>
          <p:cNvSpPr>
            <a:spLocks noGrp="1"/>
          </p:cNvSpPr>
          <p:nvPr>
            <p:ph type="ftr" sz="quarter" idx="3"/>
          </p:nvPr>
        </p:nvSpPr>
        <p:spPr bwMode="gray">
          <a:xfrm>
            <a:off x="551279" y="5444229"/>
            <a:ext cx="7164933" cy="3599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图片备注</a:t>
            </a:r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08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5"/>
          <p:cNvSpPr>
            <a:spLocks noGrp="1"/>
          </p:cNvSpPr>
          <p:nvPr>
            <p:ph type="pic" sz="quarter" idx="10" hasCustomPrompt="1"/>
          </p:nvPr>
        </p:nvSpPr>
        <p:spPr>
          <a:xfrm>
            <a:off x="4735073" y="1715691"/>
            <a:ext cx="5405610" cy="209184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dirty="0"/>
              <a:t>插入图片</a:t>
            </a:r>
          </a:p>
        </p:txBody>
      </p:sp>
      <p:sp>
        <p:nvSpPr>
          <p:cNvPr id="3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7" name="矩形 6"/>
          <p:cNvSpPr/>
          <p:nvPr userDrawn="1"/>
        </p:nvSpPr>
        <p:spPr>
          <a:xfrm>
            <a:off x="1964831" y="1760796"/>
            <a:ext cx="2634905" cy="2048255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1964831" y="3923753"/>
            <a:ext cx="2634905" cy="2048255"/>
          </a:xfrm>
          <a:prstGeom prst="rect">
            <a:avLst/>
          </a:prstGeom>
          <a:solidFill>
            <a:srgbClr val="87C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4735073" y="3923753"/>
            <a:ext cx="2634905" cy="20482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7505316" y="3923753"/>
            <a:ext cx="2634905" cy="20482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776323" y="2574641"/>
            <a:ext cx="9579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2776323" y="4659855"/>
            <a:ext cx="9579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535932" y="4659855"/>
            <a:ext cx="9579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内容占位符 27"/>
          <p:cNvSpPr>
            <a:spLocks noGrp="1"/>
          </p:cNvSpPr>
          <p:nvPr>
            <p:ph sz="quarter" idx="11" hasCustomPrompt="1"/>
          </p:nvPr>
        </p:nvSpPr>
        <p:spPr>
          <a:xfrm>
            <a:off x="2673007" y="2092256"/>
            <a:ext cx="1164596" cy="3661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插入内容</a:t>
            </a:r>
          </a:p>
        </p:txBody>
      </p:sp>
      <p:sp>
        <p:nvSpPr>
          <p:cNvPr id="29" name="内容占位符 27"/>
          <p:cNvSpPr>
            <a:spLocks noGrp="1"/>
          </p:cNvSpPr>
          <p:nvPr>
            <p:ph sz="quarter" idx="12" hasCustomPrompt="1"/>
          </p:nvPr>
        </p:nvSpPr>
        <p:spPr>
          <a:xfrm>
            <a:off x="2119362" y="2761610"/>
            <a:ext cx="2293556" cy="9241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" name="内容占位符 27"/>
          <p:cNvSpPr>
            <a:spLocks noGrp="1"/>
          </p:cNvSpPr>
          <p:nvPr>
            <p:ph sz="quarter" idx="13" hasCustomPrompt="1"/>
          </p:nvPr>
        </p:nvSpPr>
        <p:spPr>
          <a:xfrm>
            <a:off x="2673007" y="4138992"/>
            <a:ext cx="1164596" cy="3661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插入内容</a:t>
            </a:r>
          </a:p>
        </p:txBody>
      </p:sp>
      <p:sp>
        <p:nvSpPr>
          <p:cNvPr id="31" name="内容占位符 27"/>
          <p:cNvSpPr>
            <a:spLocks noGrp="1"/>
          </p:cNvSpPr>
          <p:nvPr>
            <p:ph sz="quarter" idx="14" hasCustomPrompt="1"/>
          </p:nvPr>
        </p:nvSpPr>
        <p:spPr>
          <a:xfrm>
            <a:off x="2119362" y="4808346"/>
            <a:ext cx="2293556" cy="9241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2" name="内容占位符 27"/>
          <p:cNvSpPr>
            <a:spLocks noGrp="1"/>
          </p:cNvSpPr>
          <p:nvPr>
            <p:ph sz="quarter" idx="15" hasCustomPrompt="1"/>
          </p:nvPr>
        </p:nvSpPr>
        <p:spPr>
          <a:xfrm>
            <a:off x="5411228" y="4138992"/>
            <a:ext cx="1164596" cy="3661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插入内容</a:t>
            </a:r>
          </a:p>
        </p:txBody>
      </p:sp>
      <p:sp>
        <p:nvSpPr>
          <p:cNvPr id="33" name="内容占位符 27"/>
          <p:cNvSpPr>
            <a:spLocks noGrp="1"/>
          </p:cNvSpPr>
          <p:nvPr>
            <p:ph sz="quarter" idx="16" hasCustomPrompt="1"/>
          </p:nvPr>
        </p:nvSpPr>
        <p:spPr>
          <a:xfrm>
            <a:off x="4857584" y="4808346"/>
            <a:ext cx="2293556" cy="9241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4" name="内容占位符 27"/>
          <p:cNvSpPr>
            <a:spLocks noGrp="1"/>
          </p:cNvSpPr>
          <p:nvPr>
            <p:ph sz="quarter" idx="17" hasCustomPrompt="1"/>
          </p:nvPr>
        </p:nvSpPr>
        <p:spPr>
          <a:xfrm>
            <a:off x="8170837" y="4138992"/>
            <a:ext cx="1164596" cy="3661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插入内容</a:t>
            </a:r>
          </a:p>
        </p:txBody>
      </p:sp>
      <p:sp>
        <p:nvSpPr>
          <p:cNvPr id="35" name="内容占位符 27"/>
          <p:cNvSpPr>
            <a:spLocks noGrp="1"/>
          </p:cNvSpPr>
          <p:nvPr>
            <p:ph sz="quarter" idx="18" hasCustomPrompt="1"/>
          </p:nvPr>
        </p:nvSpPr>
        <p:spPr>
          <a:xfrm>
            <a:off x="7617193" y="4808346"/>
            <a:ext cx="2293556" cy="9241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15812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图文结合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49347" y="1809331"/>
            <a:ext cx="3598797" cy="3994813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693" indent="-285693" algn="ctr">
              <a:buNone/>
              <a:defRPr lang="de-DE" dirty="0"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4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4394772" y="1809331"/>
            <a:ext cx="7246293" cy="3994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19946" indent="-269821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98" indent="0">
              <a:lnSpc>
                <a:spcPct val="130000"/>
              </a:lnSpc>
              <a:buNone/>
              <a:defRPr/>
            </a:lvl3pPr>
            <a:lvl4pPr marL="1170071" indent="0">
              <a:lnSpc>
                <a:spcPct val="130000"/>
              </a:lnSpc>
              <a:buNone/>
              <a:defRPr/>
            </a:lvl4pPr>
            <a:lvl5pPr marL="1529409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第四级</a:t>
            </a:r>
            <a:endParaRPr lang="en-US" altLang="zh-CN" dirty="0"/>
          </a:p>
          <a:p>
            <a:pPr lvl="1"/>
            <a:r>
              <a:rPr lang="zh-CN" altLang="en-US" dirty="0"/>
              <a:t>第五级</a:t>
            </a:r>
          </a:p>
        </p:txBody>
      </p:sp>
      <p:sp>
        <p:nvSpPr>
          <p:cNvPr id="1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08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8" name="内容占位符 9"/>
          <p:cNvSpPr>
            <a:spLocks noGrp="1"/>
          </p:cNvSpPr>
          <p:nvPr>
            <p:ph sz="quarter" idx="13"/>
          </p:nvPr>
        </p:nvSpPr>
        <p:spPr>
          <a:xfrm>
            <a:off x="549345" y="1809331"/>
            <a:ext cx="11091721" cy="3994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19946" indent="-269821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98" indent="0">
              <a:lnSpc>
                <a:spcPct val="130000"/>
              </a:lnSpc>
              <a:buNone/>
              <a:defRPr/>
            </a:lvl3pPr>
            <a:lvl4pPr marL="1170071" indent="0">
              <a:lnSpc>
                <a:spcPct val="130000"/>
              </a:lnSpc>
              <a:buNone/>
              <a:defRPr/>
            </a:lvl4pPr>
            <a:lvl5pPr marL="1529409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第四级</a:t>
            </a:r>
            <a:endParaRPr lang="en-US" altLang="zh-CN" dirty="0"/>
          </a:p>
          <a:p>
            <a:pPr lvl="1"/>
            <a:r>
              <a:rPr lang="zh-CN" altLang="en-US" dirty="0"/>
              <a:t>第五级</a:t>
            </a:r>
          </a:p>
        </p:txBody>
      </p:sp>
      <p:sp>
        <p:nvSpPr>
          <p:cNvPr id="5" name="矩形 4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28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7" name="内容占位符 9"/>
          <p:cNvSpPr>
            <a:spLocks noGrp="1"/>
          </p:cNvSpPr>
          <p:nvPr>
            <p:ph sz="quarter" idx="13" hasCustomPrompt="1"/>
          </p:nvPr>
        </p:nvSpPr>
        <p:spPr>
          <a:xfrm>
            <a:off x="549345" y="1809331"/>
            <a:ext cx="11091721" cy="39948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/>
            </a:lvl1pPr>
            <a:lvl2pPr marL="719946" indent="-269821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/>
            </a:lvl2pPr>
            <a:lvl3pPr marL="810098" indent="0">
              <a:lnSpc>
                <a:spcPct val="130000"/>
              </a:lnSpc>
              <a:buNone/>
              <a:defRPr/>
            </a:lvl3pPr>
            <a:lvl4pPr marL="1170071" indent="0">
              <a:lnSpc>
                <a:spcPct val="130000"/>
              </a:lnSpc>
              <a:buNone/>
              <a:defRPr/>
            </a:lvl4pPr>
            <a:lvl5pPr marL="1529409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插入图表</a:t>
            </a:r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5" name="矩形 4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19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两列文字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549345" y="1809331"/>
            <a:ext cx="5474415" cy="3994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19946" indent="-269821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98" indent="0">
              <a:lnSpc>
                <a:spcPct val="130000"/>
              </a:lnSpc>
              <a:buNone/>
              <a:defRPr/>
            </a:lvl3pPr>
            <a:lvl4pPr marL="1170071" indent="0">
              <a:lnSpc>
                <a:spcPct val="130000"/>
              </a:lnSpc>
              <a:buNone/>
              <a:defRPr/>
            </a:lvl4pPr>
            <a:lvl5pPr marL="1529409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第四级</a:t>
            </a:r>
            <a:endParaRPr lang="en-US" altLang="zh-CN" dirty="0"/>
          </a:p>
          <a:p>
            <a:pPr lvl="1"/>
            <a:r>
              <a:rPr lang="zh-CN" altLang="en-US" dirty="0"/>
              <a:t>第五级</a:t>
            </a:r>
          </a:p>
        </p:txBody>
      </p:sp>
      <p:sp>
        <p:nvSpPr>
          <p:cNvPr id="11" name="内容占位符 9"/>
          <p:cNvSpPr>
            <a:spLocks noGrp="1"/>
          </p:cNvSpPr>
          <p:nvPr>
            <p:ph sz="quarter" idx="14"/>
          </p:nvPr>
        </p:nvSpPr>
        <p:spPr>
          <a:xfrm>
            <a:off x="6168241" y="1809331"/>
            <a:ext cx="5474415" cy="3994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19946" indent="-269821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98" indent="0">
              <a:lnSpc>
                <a:spcPct val="130000"/>
              </a:lnSpc>
              <a:buNone/>
              <a:defRPr/>
            </a:lvl3pPr>
            <a:lvl4pPr marL="1170071" indent="0">
              <a:lnSpc>
                <a:spcPct val="130000"/>
              </a:lnSpc>
              <a:buNone/>
              <a:defRPr/>
            </a:lvl4pPr>
            <a:lvl5pPr marL="1529409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第四级</a:t>
            </a:r>
            <a:endParaRPr lang="en-US" altLang="zh-CN" dirty="0"/>
          </a:p>
          <a:p>
            <a:pPr lvl="1"/>
            <a:r>
              <a:rPr lang="zh-CN" altLang="en-US" dirty="0"/>
              <a:t>第五级</a:t>
            </a:r>
          </a:p>
        </p:txBody>
      </p:sp>
      <p:sp>
        <p:nvSpPr>
          <p:cNvPr id="13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86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11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2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72" y="4005539"/>
            <a:ext cx="3600469" cy="179891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693" indent="-285693" algn="ctr">
              <a:buNone/>
              <a:defRPr lang="de-DE" dirty="0"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72" y="1810613"/>
            <a:ext cx="3600469" cy="1799351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693" indent="-285693" algn="ctr">
              <a:buNone/>
              <a:defRPr lang="de-DE" dirty="0"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14" name="内容占位符 9"/>
          <p:cNvSpPr>
            <a:spLocks noGrp="1"/>
          </p:cNvSpPr>
          <p:nvPr>
            <p:ph sz="quarter" idx="13"/>
          </p:nvPr>
        </p:nvSpPr>
        <p:spPr>
          <a:xfrm>
            <a:off x="4296334" y="1809331"/>
            <a:ext cx="7342455" cy="18006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19946" indent="-269821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98" indent="0">
              <a:lnSpc>
                <a:spcPct val="130000"/>
              </a:lnSpc>
              <a:buNone/>
              <a:defRPr/>
            </a:lvl3pPr>
            <a:lvl4pPr marL="1170071" indent="0">
              <a:lnSpc>
                <a:spcPct val="130000"/>
              </a:lnSpc>
              <a:buNone/>
              <a:defRPr/>
            </a:lvl4pPr>
            <a:lvl5pPr marL="1529409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第四级</a:t>
            </a:r>
            <a:endParaRPr lang="en-US" altLang="zh-CN" dirty="0"/>
          </a:p>
        </p:txBody>
      </p:sp>
      <p:sp>
        <p:nvSpPr>
          <p:cNvPr id="15" name="内容占位符 9"/>
          <p:cNvSpPr>
            <a:spLocks noGrp="1"/>
          </p:cNvSpPr>
          <p:nvPr>
            <p:ph sz="quarter" idx="16"/>
          </p:nvPr>
        </p:nvSpPr>
        <p:spPr>
          <a:xfrm>
            <a:off x="4296334" y="4003511"/>
            <a:ext cx="7342455" cy="18006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19946" indent="-269821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98" indent="0">
              <a:lnSpc>
                <a:spcPct val="130000"/>
              </a:lnSpc>
              <a:buNone/>
              <a:defRPr/>
            </a:lvl3pPr>
            <a:lvl4pPr marL="1170071" indent="0">
              <a:lnSpc>
                <a:spcPct val="130000"/>
              </a:lnSpc>
              <a:buNone/>
              <a:defRPr/>
            </a:lvl4pPr>
            <a:lvl5pPr marL="1529409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第四级</a:t>
            </a:r>
            <a:endParaRPr lang="en-US" altLang="zh-CN" dirty="0"/>
          </a:p>
        </p:txBody>
      </p:sp>
      <p:sp>
        <p:nvSpPr>
          <p:cNvPr id="17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8" name="矩形 7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99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 视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enplatzhalter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1" y="0"/>
            <a:ext cx="12192000" cy="6858000"/>
          </a:xfrm>
          <a:prstGeom prst="rect">
            <a:avLst/>
          </a:prstGeom>
        </p:spPr>
        <p:txBody>
          <a:bodyPr lIns="540000" tIns="540000" rIns="540000" bIns="540000" anchor="ctr" anchorCtr="1"/>
          <a:lstStyle>
            <a:lvl1pPr marL="17776" indent="0">
              <a:buNone/>
              <a:defRPr/>
            </a:lvl1pPr>
          </a:lstStyle>
          <a:p>
            <a:r>
              <a:rPr lang="zh-CN" altLang="en-US" noProof="0" dirty="0"/>
              <a:t>插入视频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81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上下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72" y="4472758"/>
            <a:ext cx="11089443" cy="133169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000"/>
              </a:spcBef>
              <a:buFontTx/>
              <a:buNone/>
              <a:defRPr sz="16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插入文字描述</a:t>
            </a:r>
            <a:endParaRPr lang="en-US" noProof="0" dirty="0"/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91187" cy="4326198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8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305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 3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039846" y="4003817"/>
            <a:ext cx="3600469" cy="1800633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spcBef>
                <a:spcPts val="1000"/>
              </a:spcBef>
              <a:buFontTx/>
              <a:buNone/>
              <a:defRPr sz="16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插入文字描述</a:t>
            </a:r>
            <a:endParaRPr lang="en-US" altLang="zh-CN" noProof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95359" y="4003817"/>
            <a:ext cx="3600469" cy="1800633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spcBef>
                <a:spcPts val="1000"/>
              </a:spcBef>
              <a:buFontTx/>
              <a:buNone/>
              <a:defRPr sz="16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插入文字描述</a:t>
            </a:r>
            <a:endParaRPr lang="en-US" altLang="zh-CN" noProof="0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72" y="4003817"/>
            <a:ext cx="3600469" cy="1800633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spcBef>
                <a:spcPts val="1000"/>
              </a:spcBef>
              <a:buFontTx/>
              <a:buNone/>
              <a:defRPr sz="16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插入文字描述</a:t>
            </a:r>
            <a:endParaRPr lang="en-US" noProof="0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9846" y="1809331"/>
            <a:ext cx="3600469" cy="1800633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5359" y="1809331"/>
            <a:ext cx="3600469" cy="1800633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72" y="1809331"/>
            <a:ext cx="3600469" cy="1800633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17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3" name="矩形 12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2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 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534448" y="3302443"/>
            <a:ext cx="2106274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de-DE" noProof="0" dirty="0"/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288555" y="3302443"/>
            <a:ext cx="2106274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de-DE" noProof="0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42660" y="3302443"/>
            <a:ext cx="2106274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de-DE" noProof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96766" y="3302443"/>
            <a:ext cx="2106274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de-DE" noProof="0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72" y="3302443"/>
            <a:ext cx="2106274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de-DE" noProof="0" dirty="0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534448" y="1809331"/>
            <a:ext cx="2106274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de-DE" noProof="0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288555" y="1809331"/>
            <a:ext cx="2106274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de-DE" noProof="0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042660" y="1809331"/>
            <a:ext cx="2106274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de-DE" noProof="0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796766" y="1809331"/>
            <a:ext cx="2106274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de-DE" noProof="0" dirty="0"/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72" y="1809331"/>
            <a:ext cx="2106274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marR="0" indent="0" algn="ctr" defTabSz="10881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baseline="0"/>
            </a:lvl1pPr>
          </a:lstStyle>
          <a:p>
            <a:r>
              <a:rPr lang="zh-CN" altLang="en-US" noProof="0" dirty="0"/>
              <a:t>插入图片</a:t>
            </a:r>
            <a:endParaRPr lang="de-DE" noProof="0" dirty="0"/>
          </a:p>
        </p:txBody>
      </p:sp>
      <p:sp>
        <p:nvSpPr>
          <p:cNvPr id="30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9534448" y="5490711"/>
            <a:ext cx="2106274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de-DE" noProof="0" dirty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288555" y="5490711"/>
            <a:ext cx="2106274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de-DE" noProof="0" dirty="0"/>
          </a:p>
        </p:txBody>
      </p:sp>
      <p:sp>
        <p:nvSpPr>
          <p:cNvPr id="33" name="Textplatzhalter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042660" y="5490711"/>
            <a:ext cx="2106274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de-DE" noProof="0" dirty="0"/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796766" y="5490711"/>
            <a:ext cx="2106274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de-DE" noProof="0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50872" y="5490711"/>
            <a:ext cx="2106274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de-DE" noProof="0" dirty="0"/>
          </a:p>
        </p:txBody>
      </p:sp>
      <p:sp>
        <p:nvSpPr>
          <p:cNvPr id="36" name="Bildplatzhalter 5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9534448" y="3997599"/>
            <a:ext cx="2106274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de-DE" noProof="0" dirty="0"/>
          </a:p>
        </p:txBody>
      </p:sp>
      <p:sp>
        <p:nvSpPr>
          <p:cNvPr id="37" name="Bildplatzhalter 4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7288555" y="3997599"/>
            <a:ext cx="2106274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de-DE" noProof="0" dirty="0"/>
          </a:p>
        </p:txBody>
      </p:sp>
      <p:sp>
        <p:nvSpPr>
          <p:cNvPr id="38" name="Bildplatzhalter 3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5042660" y="3997599"/>
            <a:ext cx="2106274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de-DE" noProof="0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2796766" y="3997599"/>
            <a:ext cx="2106274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de-DE" noProof="0" dirty="0"/>
          </a:p>
        </p:txBody>
      </p:sp>
      <p:sp>
        <p:nvSpPr>
          <p:cNvPr id="40" name="Bildplatzhalter 1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550872" y="3997599"/>
            <a:ext cx="2106274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marR="0" indent="0" algn="ctr" defTabSz="10881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baseline="0"/>
            </a:lvl1pPr>
          </a:lstStyle>
          <a:p>
            <a:r>
              <a:rPr lang="zh-CN" altLang="en-US" noProof="0" dirty="0"/>
              <a:t>插入图片</a:t>
            </a:r>
            <a:endParaRPr lang="de-DE" noProof="0" dirty="0"/>
          </a:p>
        </p:txBody>
      </p:sp>
      <p:sp>
        <p:nvSpPr>
          <p:cNvPr id="42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144796"/>
            <a:ext cx="252033" cy="3065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24" name="矩形 23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118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 图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39846" y="5498921"/>
            <a:ext cx="3600469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en-US" noProof="0" dirty="0"/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295359" y="5498921"/>
            <a:ext cx="3600469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en-US" noProof="0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72" y="5498921"/>
            <a:ext cx="3600469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en-US" noProof="0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039846" y="3303429"/>
            <a:ext cx="3600469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en-US" noProof="0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95359" y="3303429"/>
            <a:ext cx="3600469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en-US" noProof="0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0872" y="3303429"/>
            <a:ext cx="3600469" cy="306535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图片描述</a:t>
            </a:r>
            <a:endParaRPr lang="en-US" noProof="0" dirty="0"/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039846" y="4004823"/>
            <a:ext cx="3600469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4295359" y="4004823"/>
            <a:ext cx="3600469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30" name="Bildplatzhalter 4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50872" y="4004823"/>
            <a:ext cx="3600469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9846" y="1809331"/>
            <a:ext cx="3600469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插图图片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95359" y="1809331"/>
            <a:ext cx="3600469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72" y="1809331"/>
            <a:ext cx="3600469" cy="1440716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1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23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144796"/>
            <a:ext cx="252033" cy="3065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6" name="矩形 15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09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974442" y="4003817"/>
            <a:ext cx="2664347" cy="1800633"/>
          </a:xfrm>
          <a:prstGeom prst="rect">
            <a:avLst/>
          </a:prstGeom>
        </p:spPr>
        <p:txBody>
          <a:bodyPr tIns="72000" bIns="72000"/>
          <a:lstStyle>
            <a:lvl1pPr>
              <a:defRPr lang="en-US" altLang="zh-CN" sz="1600" noProof="0" dirty="0"/>
            </a:lvl1pPr>
          </a:lstStyle>
          <a:p>
            <a:pPr marL="0" lvl="0" indent="0">
              <a:lnSpc>
                <a:spcPct val="130000"/>
              </a:lnSpc>
              <a:buFontTx/>
              <a:buNone/>
            </a:pPr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67875" y="4003817"/>
            <a:ext cx="2664347" cy="1800633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9373" y="4003817"/>
            <a:ext cx="2664347" cy="1800633"/>
          </a:xfrm>
          <a:prstGeom prst="rect">
            <a:avLst/>
          </a:prstGeom>
        </p:spPr>
        <p:txBody>
          <a:bodyPr tIns="72000" bIns="72000"/>
          <a:lstStyle>
            <a:lvl1pPr>
              <a:defRPr lang="en-US" altLang="zh-CN" sz="1600" noProof="0" dirty="0"/>
            </a:lvl1pPr>
          </a:lstStyle>
          <a:p>
            <a:pPr marL="0" lvl="0" indent="0">
              <a:lnSpc>
                <a:spcPct val="130000"/>
              </a:lnSpc>
              <a:buFontTx/>
              <a:buNone/>
            </a:pPr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72" y="4003817"/>
            <a:ext cx="2664347" cy="1800633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976375" y="1809331"/>
            <a:ext cx="2664347" cy="1800633"/>
          </a:xfrm>
          <a:prstGeom prst="rect">
            <a:avLst/>
          </a:prstGeom>
        </p:spPr>
        <p:txBody>
          <a:bodyPr tIns="72000" bIns="72000"/>
          <a:lstStyle>
            <a:lvl1pPr>
              <a:defRPr lang="en-US" altLang="zh-CN" sz="1600" noProof="0" dirty="0"/>
            </a:lvl1pPr>
          </a:lstStyle>
          <a:p>
            <a:pPr marL="0" lvl="0" indent="0">
              <a:lnSpc>
                <a:spcPct val="130000"/>
              </a:lnSpc>
              <a:buFontTx/>
              <a:buNone/>
            </a:pPr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67875" y="1809331"/>
            <a:ext cx="2664347" cy="1800633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57440" y="1809331"/>
            <a:ext cx="2664347" cy="1800633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buFontTx/>
              <a:buNone/>
              <a:defRPr sz="1600"/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插入文字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72" y="1809331"/>
            <a:ext cx="2664347" cy="1800633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13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1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135430"/>
            <a:ext cx="252033" cy="3159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8" name="矩形 17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017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文字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5"/>
          <p:cNvSpPr>
            <a:spLocks noGrp="1"/>
          </p:cNvSpPr>
          <p:nvPr>
            <p:ph idx="16" hasCustomPrompt="1"/>
          </p:nvPr>
        </p:nvSpPr>
        <p:spPr bwMode="gray">
          <a:xfrm>
            <a:off x="6167603" y="3894306"/>
            <a:ext cx="5472712" cy="1909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0" indent="0">
              <a:buNone/>
              <a:defRPr lang="de-DE" dirty="0" smtClean="0"/>
            </a:lvl1pPr>
            <a:lvl2pPr marL="450125" indent="0" defTabSz="914217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dirty="0" smtClean="0"/>
            </a:lvl2pPr>
            <a:lvl3pPr marL="810098" indent="0" defTabSz="914217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dirty="0" smtClean="0"/>
            </a:lvl3pPr>
            <a:lvl4pPr marL="1170071" indent="0" defTabSz="914217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dirty="0"/>
            </a:lvl4pPr>
          </a:lstStyle>
          <a:p>
            <a:pPr lvl="0"/>
            <a:r>
              <a:rPr lang="zh-CN" altLang="en-US" noProof="0" dirty="0"/>
              <a:t>插入文字或表格</a:t>
            </a:r>
            <a:endParaRPr lang="en-US" noProof="0" dirty="0"/>
          </a:p>
        </p:txBody>
      </p:sp>
      <p:sp>
        <p:nvSpPr>
          <p:cNvPr id="10" name="Textplatzhalter 4"/>
          <p:cNvSpPr>
            <a:spLocks noGrp="1"/>
          </p:cNvSpPr>
          <p:nvPr>
            <p:ph idx="15" hasCustomPrompt="1"/>
          </p:nvPr>
        </p:nvSpPr>
        <p:spPr bwMode="gray">
          <a:xfrm>
            <a:off x="550872" y="3894306"/>
            <a:ext cx="5472712" cy="1909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0" indent="0">
              <a:buFontTx/>
              <a:buNone/>
              <a:defRPr lang="de-DE" dirty="0" smtClean="0"/>
            </a:lvl1pPr>
            <a:lvl2pPr marL="450125" indent="0" defTabSz="914217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2pPr>
            <a:lvl3pPr marL="810098" indent="0" defTabSz="914217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3pPr>
            <a:lvl4pPr marL="1170071" indent="0" defTabSz="914217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/>
            </a:lvl4pPr>
          </a:lstStyle>
          <a:p>
            <a:pPr lvl="0"/>
            <a:r>
              <a:rPr lang="zh-CN" altLang="en-US" noProof="0" dirty="0"/>
              <a:t>插入文字或表格</a:t>
            </a:r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6167603" y="1809330"/>
            <a:ext cx="5472712" cy="1909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0" indent="0">
              <a:buFontTx/>
              <a:buNone/>
              <a:defRPr lang="de-DE" dirty="0" smtClean="0"/>
            </a:lvl1pPr>
            <a:lvl2pPr marL="450125" indent="0" defTabSz="914217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2pPr>
            <a:lvl3pPr marL="810098" indent="0" defTabSz="914217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3pPr>
            <a:lvl4pPr marL="1170071" indent="0" defTabSz="914217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/>
            </a:lvl4pPr>
          </a:lstStyle>
          <a:p>
            <a:pPr lvl="0"/>
            <a:r>
              <a:rPr lang="zh-CN" altLang="en-US" noProof="0" dirty="0"/>
              <a:t>插入文字或表格</a:t>
            </a:r>
            <a:endParaRPr lang="en-US" noProof="0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72" y="1809330"/>
            <a:ext cx="5472712" cy="19098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252000" tIns="252000" rIns="252000" bIns="252000" rtlCol="0">
            <a:noAutofit/>
          </a:bodyPr>
          <a:lstStyle>
            <a:lvl1pPr marL="0" indent="0">
              <a:buFontTx/>
              <a:buNone/>
              <a:defRPr lang="de-DE" dirty="0" smtClean="0"/>
            </a:lvl1pPr>
            <a:lvl2pPr marL="450125" indent="0" defTabSz="914217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2pPr>
            <a:lvl3pPr marL="810098" indent="0" defTabSz="914217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3pPr>
            <a:lvl4pPr marL="1170071" indent="0" defTabSz="914217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/>
            </a:lvl4pPr>
            <a:lvl5pPr marL="1799865" indent="-269821" defTabSz="914217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zh-CN" altLang="en-US" noProof="0" dirty="0"/>
              <a:t>插入文字或表格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1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3" name="矩形 12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42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8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9846" y="2365121"/>
            <a:ext cx="3600469" cy="3440334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5359" y="4536464"/>
            <a:ext cx="3600469" cy="12642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输入文字</a:t>
            </a:r>
            <a:endParaRPr lang="en-US" altLang="zh-CN" noProof="0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72" y="4536464"/>
            <a:ext cx="3600469" cy="12642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输入文字</a:t>
            </a:r>
            <a:endParaRPr lang="en-US" altLang="zh-CN" noProof="0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295359" y="3172897"/>
            <a:ext cx="3600469" cy="12642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输入文字</a:t>
            </a:r>
            <a:endParaRPr lang="en-US" altLang="zh-CN" noProof="0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50872" y="3172897"/>
            <a:ext cx="3600469" cy="12642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输入文字</a:t>
            </a:r>
            <a:endParaRPr lang="en-US" altLang="zh-CN" noProof="0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295359" y="1809331"/>
            <a:ext cx="3600469" cy="12642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输入文字</a:t>
            </a:r>
            <a:endParaRPr lang="en-US" noProof="0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72" y="1809331"/>
            <a:ext cx="3600469" cy="12642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输入文字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1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1" name="矩形 10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341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9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9846" y="1809331"/>
            <a:ext cx="3600469" cy="3996125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noProof="0" dirty="0"/>
              <a:t>Please insert a picture.</a:t>
            </a:r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295359" y="4897501"/>
            <a:ext cx="3600469" cy="9066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9" name="Textplatzhalter 8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0872" y="4897501"/>
            <a:ext cx="3600469" cy="9066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5359" y="3868112"/>
            <a:ext cx="3600469" cy="9066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marR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72" y="3868112"/>
            <a:ext cx="3600469" cy="9066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295359" y="2838721"/>
            <a:ext cx="3600469" cy="9066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50872" y="2838721"/>
            <a:ext cx="3600469" cy="9066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295359" y="1809331"/>
            <a:ext cx="3600469" cy="9066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72" y="1809331"/>
            <a:ext cx="3600469" cy="9066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noProof="0" dirty="0"/>
          </a:p>
        </p:txBody>
      </p:sp>
      <p:sp>
        <p:nvSpPr>
          <p:cNvPr id="14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16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3" name="矩形 12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19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586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0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976375" y="3885788"/>
            <a:ext cx="2664347" cy="19183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6" name="Textplatzhalter 8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67875" y="3885788"/>
            <a:ext cx="2664347" cy="19183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59373" y="3885788"/>
            <a:ext cx="2664347" cy="19183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72" y="3885788"/>
            <a:ext cx="2664347" cy="19183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976375" y="1809331"/>
            <a:ext cx="2664347" cy="19183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67875" y="1809331"/>
            <a:ext cx="2664347" cy="19183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59373" y="1809331"/>
            <a:ext cx="2664347" cy="19183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72" y="1809331"/>
            <a:ext cx="2664347" cy="19183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noProof="0" dirty="0"/>
          </a:p>
        </p:txBody>
      </p:sp>
      <p:sp>
        <p:nvSpPr>
          <p:cNvPr id="13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15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2" name="矩形 11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264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1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040253" y="3753931"/>
            <a:ext cx="3600469" cy="20515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5765" y="3753931"/>
            <a:ext cx="3600469" cy="20515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altLang="zh-CN" noProof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72" y="3753931"/>
            <a:ext cx="3600469" cy="20515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插入文字</a:t>
            </a:r>
            <a:endParaRPr lang="en-US" noProof="0" dirty="0"/>
          </a:p>
        </p:txBody>
      </p:sp>
      <p:sp>
        <p:nvSpPr>
          <p:cNvPr id="9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550936" y="1809332"/>
            <a:ext cx="11087853" cy="16188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19946" indent="-269821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98" indent="0">
              <a:lnSpc>
                <a:spcPct val="130000"/>
              </a:lnSpc>
              <a:buNone/>
              <a:defRPr/>
            </a:lvl3pPr>
            <a:lvl4pPr marL="1170071" indent="0">
              <a:lnSpc>
                <a:spcPct val="130000"/>
              </a:lnSpc>
              <a:buNone/>
              <a:defRPr/>
            </a:lvl4pPr>
            <a:lvl5pPr marL="1529409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</p:txBody>
      </p:sp>
      <p:sp>
        <p:nvSpPr>
          <p:cNvPr id="12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8" name="矩形 7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78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2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40253" y="3753931"/>
            <a:ext cx="3600469" cy="2051525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5765" y="3753931"/>
            <a:ext cx="3600469" cy="2051525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72" y="3753931"/>
            <a:ext cx="3600469" cy="2051525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/>
              <a:t>插入图片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13" name="内容占位符 9"/>
          <p:cNvSpPr>
            <a:spLocks noGrp="1"/>
          </p:cNvSpPr>
          <p:nvPr>
            <p:ph sz="quarter" idx="13"/>
          </p:nvPr>
        </p:nvSpPr>
        <p:spPr>
          <a:xfrm>
            <a:off x="550936" y="1809331"/>
            <a:ext cx="11087853" cy="1618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19946" indent="-269821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98" indent="0">
              <a:lnSpc>
                <a:spcPct val="130000"/>
              </a:lnSpc>
              <a:buNone/>
              <a:defRPr/>
            </a:lvl3pPr>
            <a:lvl4pPr marL="1170071" indent="0">
              <a:lnSpc>
                <a:spcPct val="130000"/>
              </a:lnSpc>
              <a:buNone/>
              <a:defRPr/>
            </a:lvl4pPr>
            <a:lvl5pPr marL="1529409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</p:txBody>
      </p:sp>
      <p:sp>
        <p:nvSpPr>
          <p:cNvPr id="15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8" name="矩形 7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940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2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9345" y="3753931"/>
            <a:ext cx="11091721" cy="2051525"/>
          </a:xfrm>
          <a:prstGeom prst="rect">
            <a:avLst/>
          </a:prstGeom>
          <a:solidFill>
            <a:srgbClr val="008CCF"/>
          </a:solidFill>
        </p:spPr>
        <p:txBody>
          <a:bodyPr lIns="540000" tIns="252000" rIns="540000" bIns="252000" anchor="ctr" anchorCtr="0"/>
          <a:lstStyle>
            <a:lvl1pPr marL="0" indent="0" algn="ctr">
              <a:buFontTx/>
              <a:buNone/>
              <a:defRPr sz="2799">
                <a:solidFill>
                  <a:schemeClr val="bg1"/>
                </a:solidFill>
              </a:defRPr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重要观点陈述</a:t>
            </a:r>
            <a:endParaRPr lang="en-US" noProof="0" dirty="0"/>
          </a:p>
        </p:txBody>
      </p:sp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8" name="内容占位符 9"/>
          <p:cNvSpPr>
            <a:spLocks noGrp="1"/>
          </p:cNvSpPr>
          <p:nvPr>
            <p:ph sz="quarter" idx="13"/>
          </p:nvPr>
        </p:nvSpPr>
        <p:spPr>
          <a:xfrm>
            <a:off x="549345" y="1809331"/>
            <a:ext cx="6284145" cy="1618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19946" indent="-269821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98" indent="0">
              <a:lnSpc>
                <a:spcPct val="130000"/>
              </a:lnSpc>
              <a:buNone/>
              <a:defRPr/>
            </a:lvl3pPr>
            <a:lvl4pPr marL="1170071" indent="0">
              <a:lnSpc>
                <a:spcPct val="130000"/>
              </a:lnSpc>
              <a:buNone/>
              <a:defRPr/>
            </a:lvl4pPr>
            <a:lvl5pPr marL="1529409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</p:txBody>
      </p:sp>
      <p:sp>
        <p:nvSpPr>
          <p:cNvPr id="10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79" y="1554841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99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3 重点阐述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935" y="909428"/>
            <a:ext cx="11090132" cy="4896028"/>
          </a:xfrm>
          <a:prstGeom prst="rect">
            <a:avLst/>
          </a:prstGeom>
          <a:solidFill>
            <a:srgbClr val="008CCF"/>
          </a:solidFill>
        </p:spPr>
        <p:txBody>
          <a:bodyPr lIns="540000" tIns="540000" rIns="540000" bIns="540000" anchor="ctr" anchorCtr="0"/>
          <a:lstStyle>
            <a:lvl1pPr marL="0" indent="0" algn="ctr">
              <a:buFontTx/>
              <a:buNone/>
              <a:defRPr sz="2799" baseline="0">
                <a:solidFill>
                  <a:schemeClr val="bg1"/>
                </a:solidFill>
              </a:defRPr>
            </a:lvl1pPr>
            <a:lvl2pPr marL="632334" indent="0">
              <a:buFontTx/>
              <a:buNone/>
              <a:defRPr/>
            </a:lvl2pPr>
            <a:lvl3pPr marL="1108488" indent="0">
              <a:buFontTx/>
              <a:buNone/>
              <a:defRPr/>
            </a:lvl3pPr>
            <a:lvl4pPr marL="1652574" indent="0">
              <a:buFontTx/>
              <a:buNone/>
              <a:defRPr/>
            </a:lvl4pPr>
            <a:lvl5pPr marL="1924935" indent="0">
              <a:buFontTx/>
              <a:buNone/>
              <a:defRPr/>
            </a:lvl5pPr>
          </a:lstStyle>
          <a:p>
            <a:pPr lvl="0"/>
            <a:r>
              <a:rPr lang="zh-CN" altLang="en-US" noProof="0" dirty="0"/>
              <a:t>重要观点陈述</a:t>
            </a:r>
            <a:endParaRPr lang="en-US" altLang="zh-CN" noProof="0" dirty="0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39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293613" cy="6855521"/>
          </a:xfrm>
          <a:prstGeom prst="rect">
            <a:avLst/>
          </a:prstGeom>
          <a:solidFill>
            <a:srgbClr val="028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919" y="2610297"/>
            <a:ext cx="5400161" cy="817910"/>
          </a:xfrm>
          <a:prstGeom prst="rect">
            <a:avLst/>
          </a:prstGeom>
        </p:spPr>
      </p:pic>
      <p:sp>
        <p:nvSpPr>
          <p:cNvPr id="8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705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61" y="1474922"/>
            <a:ext cx="662447" cy="379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478"/>
            <a:r>
              <a:rPr lang="zh-CN" altLang="en-US" sz="186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2858046" y="1556977"/>
            <a:ext cx="1402184" cy="249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478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/>
                <a:cs typeface="Segoe UI Light" panose="020B0502040204020203"/>
              </a:rPr>
              <a:t>字体使用</a:t>
            </a: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478">
              <a:lnSpc>
                <a:spcPct val="130000"/>
              </a:lnSpc>
            </a:pPr>
            <a:endParaRPr lang="zh-CN" altLang="en-US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478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/>
                <a:cs typeface="Segoe UI Light" panose="020B0502040204020203"/>
              </a:rPr>
              <a:t>字号大小</a:t>
            </a: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478">
              <a:lnSpc>
                <a:spcPct val="130000"/>
              </a:lnSpc>
            </a:pP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478">
              <a:lnSpc>
                <a:spcPct val="130000"/>
              </a:lnSpc>
            </a:pP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478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478">
              <a:lnSpc>
                <a:spcPct val="130000"/>
              </a:lnSpc>
            </a:pP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478">
              <a:lnSpc>
                <a:spcPct val="130000"/>
              </a:lnSpc>
            </a:pP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478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/>
                <a:cs typeface="Segoe UI Light" panose="020B0502040204020203"/>
              </a:rPr>
              <a:t>颜色</a:t>
            </a: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395625" y="1556978"/>
            <a:ext cx="3727942" cy="169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478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/>
                <a:cs typeface="Segoe UI Light" panose="020B0502040204020203"/>
              </a:rPr>
              <a:t>微软雅黑    微软雅黑加粗</a:t>
            </a: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478">
              <a:lnSpc>
                <a:spcPct val="130000"/>
              </a:lnSpc>
            </a:pP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478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/>
                <a:cs typeface="Segoe UI Light" panose="020B0502040204020203"/>
              </a:rPr>
              <a:t>一级标题： 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 panose="020B0502040204020203"/>
              </a:rPr>
              <a:t>28pt</a:t>
            </a:r>
          </a:p>
          <a:p>
            <a:pPr defTabSz="609478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/>
                <a:cs typeface="Segoe UI Light" panose="020B0502040204020203"/>
              </a:rPr>
              <a:t>依据页面内容的多少进行选择，但原则</a:t>
            </a: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 panose="020B0502040204020203"/>
              </a:rPr>
              <a:t>≥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 panose="020B0502040204020203"/>
              </a:rPr>
              <a:t>12pt</a:t>
            </a:r>
          </a:p>
          <a:p>
            <a:pPr defTabSz="609478">
              <a:lnSpc>
                <a:spcPct val="130000"/>
              </a:lnSpc>
            </a:pP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478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 panose="020B0502040204020203"/>
              </a:rPr>
              <a:t>1.3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5176859" y="3707406"/>
            <a:ext cx="247682" cy="247593"/>
          </a:xfrm>
          <a:prstGeom prst="rect">
            <a:avLst/>
          </a:prstGeom>
          <a:solidFill>
            <a:srgbClr val="87C828"/>
          </a:solidFill>
          <a:ln>
            <a:noFill/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 dirty="0" err="1">
              <a:solidFill>
                <a:srgbClr val="85C02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395624" y="3664690"/>
            <a:ext cx="3727942" cy="33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478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 panose="020B0502040204020203"/>
              </a:rPr>
              <a:t>辅助色</a:t>
            </a: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595930" y="3664690"/>
            <a:ext cx="3727942" cy="33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478">
              <a:lnSpc>
                <a:spcPct val="130000"/>
              </a:lnSpc>
            </a:pP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 panose="020B0502040204020203"/>
              </a:rPr>
              <a:t>R 135  G 200   B</a:t>
            </a:r>
            <a:r>
              <a:rPr lang="en-US" altLang="zh-CN" sz="1335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 panose="020B0502040204020203"/>
              </a:rPr>
              <a:t> 40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 panose="020B0502040204020203"/>
              </a:rPr>
              <a:t> 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5176859" y="4315537"/>
            <a:ext cx="247682" cy="247593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 dirty="0" err="1">
              <a:solidFill>
                <a:srgbClr val="85C02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595930" y="4272820"/>
            <a:ext cx="3727942" cy="33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478">
              <a:lnSpc>
                <a:spcPct val="130000"/>
              </a:lnSpc>
            </a:pP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 panose="020B0502040204020203"/>
              </a:rPr>
              <a:t>R 0      G 140   B</a:t>
            </a:r>
            <a:r>
              <a:rPr lang="en-US" altLang="zh-CN" sz="1335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 panose="020B0502040204020203"/>
              </a:rPr>
              <a:t> 207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 panose="020B050204020402020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7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3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8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7737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8" name="内容占位符 9"/>
          <p:cNvSpPr>
            <a:spLocks noGrp="1"/>
          </p:cNvSpPr>
          <p:nvPr>
            <p:ph sz="quarter" idx="13"/>
          </p:nvPr>
        </p:nvSpPr>
        <p:spPr>
          <a:xfrm>
            <a:off x="549346" y="1809331"/>
            <a:ext cx="11091721" cy="3994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599"/>
            </a:lvl1pPr>
            <a:lvl2pPr marL="719658" indent="-269713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599"/>
            </a:lvl2pPr>
            <a:lvl3pPr marL="809774" indent="0">
              <a:lnSpc>
                <a:spcPct val="130000"/>
              </a:lnSpc>
              <a:buNone/>
              <a:defRPr/>
            </a:lvl3pPr>
            <a:lvl4pPr marL="1169603" indent="0">
              <a:lnSpc>
                <a:spcPct val="130000"/>
              </a:lnSpc>
              <a:buNone/>
              <a:defRPr/>
            </a:lvl4pPr>
            <a:lvl5pPr marL="1528797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第四级</a:t>
            </a:r>
            <a:endParaRPr lang="en-US" altLang="zh-CN" dirty="0"/>
          </a:p>
          <a:p>
            <a:pPr lvl="1"/>
            <a:r>
              <a:rPr lang="zh-CN" altLang="en-US" dirty="0"/>
              <a:t>第五级</a:t>
            </a:r>
          </a:p>
        </p:txBody>
      </p:sp>
      <p:sp>
        <p:nvSpPr>
          <p:cNvPr id="5" name="矩形 4"/>
          <p:cNvSpPr/>
          <p:nvPr userDrawn="1"/>
        </p:nvSpPr>
        <p:spPr>
          <a:xfrm flipV="1">
            <a:off x="551279" y="1554843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99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65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3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0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798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7849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8" name="内容占位符 9"/>
          <p:cNvSpPr>
            <a:spLocks noGrp="1"/>
          </p:cNvSpPr>
          <p:nvPr>
            <p:ph sz="quarter" idx="13"/>
          </p:nvPr>
        </p:nvSpPr>
        <p:spPr>
          <a:xfrm>
            <a:off x="549346" y="1809331"/>
            <a:ext cx="11091721" cy="3994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599"/>
            </a:lvl1pPr>
            <a:lvl2pPr marL="719568" indent="-269838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599"/>
            </a:lvl2pPr>
            <a:lvl3pPr marL="809514" indent="0">
              <a:lnSpc>
                <a:spcPct val="130000"/>
              </a:lnSpc>
              <a:buNone/>
              <a:defRPr/>
            </a:lvl3pPr>
            <a:lvl4pPr marL="1169298" indent="0">
              <a:lnSpc>
                <a:spcPct val="130000"/>
              </a:lnSpc>
              <a:buNone/>
              <a:defRPr/>
            </a:lvl4pPr>
            <a:lvl5pPr marL="1529082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1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第四级</a:t>
            </a:r>
            <a:endParaRPr lang="en-US" altLang="zh-CN" dirty="0"/>
          </a:p>
          <a:p>
            <a:pPr lvl="1"/>
            <a:r>
              <a:rPr lang="zh-CN" altLang="en-US" dirty="0"/>
              <a:t>第五级</a:t>
            </a:r>
          </a:p>
        </p:txBody>
      </p:sp>
      <p:sp>
        <p:nvSpPr>
          <p:cNvPr id="5" name="矩形 4"/>
          <p:cNvSpPr/>
          <p:nvPr userDrawn="1"/>
        </p:nvSpPr>
        <p:spPr>
          <a:xfrm flipV="1">
            <a:off x="551279" y="1554843"/>
            <a:ext cx="5135887" cy="45708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99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50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6182"/>
          </a:xfrm>
          <a:prstGeom prst="rect">
            <a:avLst/>
          </a:prstGeom>
        </p:spPr>
        <p:txBody>
          <a:bodyPr/>
          <a:lstStyle/>
          <a:p>
            <a:fld id="{1E2DD9B9-3330-41A7-A63C-40DA1AA87C33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2" y="6356354"/>
            <a:ext cx="4114800" cy="3661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6182"/>
          </a:xfrm>
          <a:prstGeom prst="rect">
            <a:avLst/>
          </a:prstGeom>
        </p:spPr>
        <p:txBody>
          <a:bodyPr/>
          <a:lstStyle/>
          <a:p>
            <a:fld id="{1909A6ED-7B9D-4221-BD7E-87EFD3AA69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65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59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1 全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5" y="817276"/>
            <a:ext cx="11089442" cy="647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799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1088172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5" name="Fußzeilenplatzhalter"/>
          <p:cNvSpPr>
            <a:spLocks noGrp="1"/>
          </p:cNvSpPr>
          <p:nvPr>
            <p:ph type="ftr" sz="quarter" idx="3"/>
          </p:nvPr>
        </p:nvSpPr>
        <p:spPr bwMode="gray">
          <a:xfrm>
            <a:off x="551279" y="5444229"/>
            <a:ext cx="7164933" cy="3599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图片备注</a:t>
            </a:r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344" y="6091414"/>
            <a:ext cx="252033" cy="35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615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组合 5"/>
          <p:cNvGrpSpPr/>
          <p:nvPr userDrawn="1"/>
        </p:nvGrpSpPr>
        <p:grpSpPr>
          <a:xfrm>
            <a:off x="1" y="6727827"/>
            <a:ext cx="12192000" cy="130175"/>
            <a:chOff x="0" y="6728343"/>
            <a:chExt cx="9144001" cy="129657"/>
          </a:xfrm>
        </p:grpSpPr>
        <p:sp>
          <p:nvSpPr>
            <p:cNvPr id="11" name="矩形 10"/>
            <p:cNvSpPr/>
            <p:nvPr/>
          </p:nvSpPr>
          <p:spPr>
            <a:xfrm>
              <a:off x="179388" y="6728343"/>
              <a:ext cx="8964613" cy="129657"/>
            </a:xfrm>
            <a:prstGeom prst="rect">
              <a:avLst/>
            </a:prstGeom>
            <a:solidFill>
              <a:srgbClr val="FFF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12188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0" y="6728343"/>
              <a:ext cx="7040564" cy="129657"/>
            </a:xfrm>
            <a:custGeom>
              <a:avLst/>
              <a:gdLst>
                <a:gd name="connsiteX0" fmla="*/ 0 w 9144000"/>
                <a:gd name="connsiteY0" fmla="*/ 0 h 123478"/>
                <a:gd name="connsiteX1" fmla="*/ 9144000 w 9144000"/>
                <a:gd name="connsiteY1" fmla="*/ 0 h 123478"/>
                <a:gd name="connsiteX2" fmla="*/ 9144000 w 9144000"/>
                <a:gd name="connsiteY2" fmla="*/ 123478 h 123478"/>
                <a:gd name="connsiteX3" fmla="*/ 0 w 9144000"/>
                <a:gd name="connsiteY3" fmla="*/ 123478 h 123478"/>
                <a:gd name="connsiteX4" fmla="*/ 0 w 9144000"/>
                <a:gd name="connsiteY4" fmla="*/ 0 h 123478"/>
                <a:gd name="connsiteX0-1" fmla="*/ 0 w 9144000"/>
                <a:gd name="connsiteY0-2" fmla="*/ 0 h 123478"/>
                <a:gd name="connsiteX1-3" fmla="*/ 9144000 w 9144000"/>
                <a:gd name="connsiteY1-4" fmla="*/ 0 h 123478"/>
                <a:gd name="connsiteX2-5" fmla="*/ 6804248 w 9144000"/>
                <a:gd name="connsiteY2-6" fmla="*/ 123478 h 123478"/>
                <a:gd name="connsiteX3-7" fmla="*/ 0 w 9144000"/>
                <a:gd name="connsiteY3-8" fmla="*/ 123478 h 123478"/>
                <a:gd name="connsiteX4-9" fmla="*/ 0 w 9144000"/>
                <a:gd name="connsiteY4-10" fmla="*/ 0 h 123478"/>
                <a:gd name="connsiteX0-11" fmla="*/ 0 w 7308304"/>
                <a:gd name="connsiteY0-12" fmla="*/ 0 h 123478"/>
                <a:gd name="connsiteX1-13" fmla="*/ 7308304 w 7308304"/>
                <a:gd name="connsiteY1-14" fmla="*/ 0 h 123478"/>
                <a:gd name="connsiteX2-15" fmla="*/ 6804248 w 7308304"/>
                <a:gd name="connsiteY2-16" fmla="*/ 123478 h 123478"/>
                <a:gd name="connsiteX3-17" fmla="*/ 0 w 7308304"/>
                <a:gd name="connsiteY3-18" fmla="*/ 123478 h 123478"/>
                <a:gd name="connsiteX4-19" fmla="*/ 0 w 7308304"/>
                <a:gd name="connsiteY4-20" fmla="*/ 0 h 123478"/>
                <a:gd name="connsiteX0-21" fmla="*/ 0 w 6948264"/>
                <a:gd name="connsiteY0-22" fmla="*/ 0 h 123478"/>
                <a:gd name="connsiteX1-23" fmla="*/ 6948264 w 6948264"/>
                <a:gd name="connsiteY1-24" fmla="*/ 0 h 123478"/>
                <a:gd name="connsiteX2-25" fmla="*/ 6804248 w 6948264"/>
                <a:gd name="connsiteY2-26" fmla="*/ 123478 h 123478"/>
                <a:gd name="connsiteX3-27" fmla="*/ 0 w 6948264"/>
                <a:gd name="connsiteY3-28" fmla="*/ 123478 h 123478"/>
                <a:gd name="connsiteX4-29" fmla="*/ 0 w 6948264"/>
                <a:gd name="connsiteY4-30" fmla="*/ 0 h 1234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48264" h="123478">
                  <a:moveTo>
                    <a:pt x="0" y="0"/>
                  </a:moveTo>
                  <a:lnTo>
                    <a:pt x="6948264" y="0"/>
                  </a:lnTo>
                  <a:lnTo>
                    <a:pt x="6804248" y="123478"/>
                  </a:lnTo>
                  <a:lnTo>
                    <a:pt x="0" y="123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12188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-2116" y="316200"/>
            <a:ext cx="12192000" cy="431780"/>
            <a:chOff x="-1587" y="237149"/>
            <a:chExt cx="9144000" cy="323835"/>
          </a:xfrm>
        </p:grpSpPr>
        <p:grpSp>
          <p:nvGrpSpPr>
            <p:cNvPr id="1035" name="组合 25"/>
            <p:cNvGrpSpPr/>
            <p:nvPr userDrawn="1"/>
          </p:nvGrpSpPr>
          <p:grpSpPr>
            <a:xfrm>
              <a:off x="-1587" y="539530"/>
              <a:ext cx="9144000" cy="21454"/>
              <a:chOff x="-2" y="1046"/>
              <a:chExt cx="14400" cy="45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-2" y="1046"/>
                <a:ext cx="14400" cy="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2799" strike="noStrike" noProof="1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23" y="1046"/>
                <a:ext cx="5839" cy="45"/>
              </a:xfrm>
              <a:prstGeom prst="rect">
                <a:avLst/>
              </a:prstGeom>
              <a:solidFill>
                <a:srgbClr val="FFF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2799" strike="noStrike" noProof="1"/>
              </a:p>
            </p:txBody>
          </p:sp>
        </p:grpSp>
        <p:pic>
          <p:nvPicPr>
            <p:cNvPr id="9" name="图片 8" descr="BST by INOVANCE_蓝色"/>
            <p:cNvPicPr>
              <a:picLocks noChangeAspect="1"/>
            </p:cNvPicPr>
            <p:nvPr userDrawn="1"/>
          </p:nvPicPr>
          <p:blipFill>
            <a:blip r:embed="rId2" cstate="print"/>
            <a:srcRect b="38243"/>
            <a:stretch>
              <a:fillRect/>
            </a:stretch>
          </p:blipFill>
          <p:spPr>
            <a:xfrm>
              <a:off x="7956000" y="237149"/>
              <a:ext cx="805644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11831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61951" y="514350"/>
            <a:ext cx="4171950" cy="2781300"/>
          </a:xfrm>
          <a:custGeom>
            <a:avLst/>
            <a:gdLst>
              <a:gd name="connsiteX0" fmla="*/ 0 w 4171950"/>
              <a:gd name="connsiteY0" fmla="*/ 0 h 2781300"/>
              <a:gd name="connsiteX1" fmla="*/ 4171950 w 4171950"/>
              <a:gd name="connsiteY1" fmla="*/ 0 h 2781300"/>
              <a:gd name="connsiteX2" fmla="*/ 4171950 w 4171950"/>
              <a:gd name="connsiteY2" fmla="*/ 2781300 h 2781300"/>
              <a:gd name="connsiteX3" fmla="*/ 0 w 4171950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1950" h="2781300">
                <a:moveTo>
                  <a:pt x="0" y="0"/>
                </a:moveTo>
                <a:lnTo>
                  <a:pt x="4171950" y="0"/>
                </a:lnTo>
                <a:lnTo>
                  <a:pt x="4171950" y="2781300"/>
                </a:lnTo>
                <a:lnTo>
                  <a:pt x="0" y="2781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705350" y="514350"/>
            <a:ext cx="4171950" cy="2781300"/>
          </a:xfrm>
          <a:custGeom>
            <a:avLst/>
            <a:gdLst>
              <a:gd name="connsiteX0" fmla="*/ 0 w 4171950"/>
              <a:gd name="connsiteY0" fmla="*/ 0 h 2781300"/>
              <a:gd name="connsiteX1" fmla="*/ 4171950 w 4171950"/>
              <a:gd name="connsiteY1" fmla="*/ 0 h 2781300"/>
              <a:gd name="connsiteX2" fmla="*/ 4171950 w 4171950"/>
              <a:gd name="connsiteY2" fmla="*/ 2781300 h 2781300"/>
              <a:gd name="connsiteX3" fmla="*/ 0 w 4171950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1950" h="2781300">
                <a:moveTo>
                  <a:pt x="0" y="0"/>
                </a:moveTo>
                <a:lnTo>
                  <a:pt x="4171950" y="0"/>
                </a:lnTo>
                <a:lnTo>
                  <a:pt x="4171950" y="2781300"/>
                </a:lnTo>
                <a:lnTo>
                  <a:pt x="0" y="2781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9048750" y="514350"/>
            <a:ext cx="2743200" cy="2781300"/>
          </a:xfrm>
          <a:custGeom>
            <a:avLst/>
            <a:gdLst>
              <a:gd name="connsiteX0" fmla="*/ 0 w 2743200"/>
              <a:gd name="connsiteY0" fmla="*/ 0 h 2781300"/>
              <a:gd name="connsiteX1" fmla="*/ 2743200 w 2743200"/>
              <a:gd name="connsiteY1" fmla="*/ 0 h 2781300"/>
              <a:gd name="connsiteX2" fmla="*/ 2743200 w 2743200"/>
              <a:gd name="connsiteY2" fmla="*/ 2781300 h 2781300"/>
              <a:gd name="connsiteX3" fmla="*/ 0 w 2743200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781300">
                <a:moveTo>
                  <a:pt x="0" y="0"/>
                </a:moveTo>
                <a:lnTo>
                  <a:pt x="2743200" y="0"/>
                </a:lnTo>
                <a:lnTo>
                  <a:pt x="2743200" y="2781300"/>
                </a:lnTo>
                <a:lnTo>
                  <a:pt x="0" y="2781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60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2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94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10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51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9AFC-A37D-49E5-8B30-80ED2B55F989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17EE-2546-45E6-9D0F-7C572DD09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6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9" r:id="rId19"/>
    <p:sldLayoutId id="214748367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Vermaßung"/>
          <p:cNvGrpSpPr/>
          <p:nvPr/>
        </p:nvGrpSpPr>
        <p:grpSpPr bwMode="gray">
          <a:xfrm>
            <a:off x="-346041" y="-294848"/>
            <a:ext cx="12340534" cy="6746542"/>
            <a:chOff x="-345996" y="-294916"/>
            <a:chExt cx="12338928" cy="6748104"/>
          </a:xfrm>
        </p:grpSpPr>
        <p:cxnSp>
          <p:nvCxnSpPr>
            <p:cNvPr id="26" name="Gerade Verbindung 25"/>
            <p:cNvCxnSpPr/>
            <p:nvPr/>
          </p:nvCxnSpPr>
          <p:spPr bwMode="gray">
            <a:xfrm flipV="1">
              <a:off x="549275" y="-294916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 bwMode="gray">
            <a:xfrm flipV="1">
              <a:off x="11639822" y="-294916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feld 39"/>
            <p:cNvSpPr txBox="1"/>
            <p:nvPr/>
          </p:nvSpPr>
          <p:spPr bwMode="gray">
            <a:xfrm>
              <a:off x="11632932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33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30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64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97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94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28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1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95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15,40</a:t>
              </a:r>
            </a:p>
          </p:txBody>
        </p:sp>
        <p:sp>
          <p:nvSpPr>
            <p:cNvPr id="25" name="Textfeld 39"/>
            <p:cNvSpPr txBox="1"/>
            <p:nvPr/>
          </p:nvSpPr>
          <p:spPr bwMode="gray">
            <a:xfrm>
              <a:off x="523081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33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30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64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97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94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28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1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95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15,40</a:t>
              </a:r>
            </a:p>
          </p:txBody>
        </p:sp>
        <p:sp>
          <p:nvSpPr>
            <p:cNvPr id="11" name="Textfeld 39"/>
            <p:cNvSpPr txBox="1"/>
            <p:nvPr/>
          </p:nvSpPr>
          <p:spPr bwMode="gray">
            <a:xfrm>
              <a:off x="-343330" y="31882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33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30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64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97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94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28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1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95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8,20</a:t>
              </a:r>
            </a:p>
          </p:txBody>
        </p:sp>
        <p:cxnSp>
          <p:nvCxnSpPr>
            <p:cNvPr id="12" name="Gerade Verbindung 11"/>
            <p:cNvCxnSpPr/>
            <p:nvPr/>
          </p:nvCxnSpPr>
          <p:spPr bwMode="gray">
            <a:xfrm rot="5400000" flipV="1">
              <a:off x="-180000" y="332250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feld 39"/>
            <p:cNvSpPr txBox="1"/>
            <p:nvPr/>
          </p:nvSpPr>
          <p:spPr bwMode="gray">
            <a:xfrm>
              <a:off x="-345996" y="751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33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30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64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97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94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28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1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95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7,00</a:t>
              </a:r>
            </a:p>
          </p:txBody>
        </p:sp>
        <p:cxnSp>
          <p:nvCxnSpPr>
            <p:cNvPr id="14" name="Gerade Verbindung 13"/>
            <p:cNvCxnSpPr/>
            <p:nvPr/>
          </p:nvCxnSpPr>
          <p:spPr bwMode="gray">
            <a:xfrm rot="5400000" flipV="1">
              <a:off x="-180000" y="764050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feld 39"/>
            <p:cNvSpPr txBox="1"/>
            <p:nvPr/>
          </p:nvSpPr>
          <p:spPr bwMode="gray">
            <a:xfrm>
              <a:off x="-345996" y="1363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33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30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64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97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94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28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1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95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5,20</a:t>
              </a:r>
            </a:p>
          </p:txBody>
        </p:sp>
        <p:cxnSp>
          <p:nvCxnSpPr>
            <p:cNvPr id="16" name="Gerade Verbindung 15"/>
            <p:cNvCxnSpPr/>
            <p:nvPr/>
          </p:nvCxnSpPr>
          <p:spPr bwMode="gray">
            <a:xfrm rot="5400000" flipV="1">
              <a:off x="-180000" y="1413794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feld 39"/>
            <p:cNvSpPr txBox="1"/>
            <p:nvPr/>
          </p:nvSpPr>
          <p:spPr bwMode="gray">
            <a:xfrm>
              <a:off x="-345996" y="566205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33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30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64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97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94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28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1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95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6,60</a:t>
              </a:r>
            </a:p>
          </p:txBody>
        </p:sp>
        <p:cxnSp>
          <p:nvCxnSpPr>
            <p:cNvPr id="18" name="Gerade Verbindung 17"/>
            <p:cNvCxnSpPr/>
            <p:nvPr/>
          </p:nvCxnSpPr>
          <p:spPr bwMode="gray">
            <a:xfrm rot="5400000" flipV="1">
              <a:off x="-165996" y="5659273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Textfeld 39"/>
            <p:cNvSpPr txBox="1"/>
            <p:nvPr/>
          </p:nvSpPr>
          <p:spPr bwMode="gray">
            <a:xfrm>
              <a:off x="-345996" y="593465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33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30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64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97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94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28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1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95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7,40</a:t>
              </a:r>
            </a:p>
          </p:txBody>
        </p:sp>
        <p:cxnSp>
          <p:nvCxnSpPr>
            <p:cNvPr id="20" name="Gerade Verbindung 19"/>
            <p:cNvCxnSpPr/>
            <p:nvPr/>
          </p:nvCxnSpPr>
          <p:spPr bwMode="gray">
            <a:xfrm rot="5400000" flipV="1">
              <a:off x="-180000" y="5948825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feld 39"/>
            <p:cNvSpPr txBox="1"/>
            <p:nvPr/>
          </p:nvSpPr>
          <p:spPr bwMode="gray">
            <a:xfrm>
              <a:off x="-345996" y="629444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33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30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64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97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94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28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1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95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8,40</a:t>
              </a:r>
            </a:p>
          </p:txBody>
        </p:sp>
        <p:cxnSp>
          <p:nvCxnSpPr>
            <p:cNvPr id="22" name="Gerade Verbindung 21"/>
            <p:cNvCxnSpPr/>
            <p:nvPr/>
          </p:nvCxnSpPr>
          <p:spPr bwMode="gray">
            <a:xfrm rot="5400000" flipV="1">
              <a:off x="-180000" y="6309188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feld 39"/>
            <p:cNvSpPr txBox="1"/>
            <p:nvPr userDrawn="1"/>
          </p:nvSpPr>
          <p:spPr bwMode="gray">
            <a:xfrm>
              <a:off x="-345996" y="1613816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33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30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64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97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94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28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15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950" algn="l" defTabSz="104330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4.50</a:t>
              </a:r>
            </a:p>
          </p:txBody>
        </p:sp>
        <p:cxnSp>
          <p:nvCxnSpPr>
            <p:cNvPr id="29" name="Gerade Verbindung 15"/>
            <p:cNvCxnSpPr/>
            <p:nvPr userDrawn="1"/>
          </p:nvCxnSpPr>
          <p:spPr bwMode="gray">
            <a:xfrm rot="5400000" flipV="1">
              <a:off x="-180000" y="1664163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34" cstate="email"/>
          <a:srcRect b="47617"/>
          <a:stretch>
            <a:fillRect/>
          </a:stretch>
        </p:blipFill>
        <p:spPr>
          <a:xfrm>
            <a:off x="10132293" y="255571"/>
            <a:ext cx="1509045" cy="249534"/>
          </a:xfrm>
          <a:prstGeom prst="rect">
            <a:avLst/>
          </a:prstGeom>
        </p:spPr>
      </p:pic>
      <p:sp>
        <p:nvSpPr>
          <p:cNvPr id="49" name="TextBox 6"/>
          <p:cNvSpPr txBox="1"/>
          <p:nvPr userDrawn="1"/>
        </p:nvSpPr>
        <p:spPr>
          <a:xfrm>
            <a:off x="485045" y="337725"/>
            <a:ext cx="2602600" cy="192287"/>
          </a:xfrm>
          <a:prstGeom prst="rect">
            <a:avLst/>
          </a:prstGeom>
          <a:noFill/>
        </p:spPr>
        <p:txBody>
          <a:bodyPr wrap="none" lIns="68537" tIns="34268" rIns="68537" bIns="34268">
            <a:spAutoFit/>
          </a:bodyPr>
          <a:lstStyle/>
          <a:p>
            <a:pPr algn="l">
              <a:defRPr/>
            </a:pPr>
            <a:r>
              <a:rPr lang="zh-CN" altLang="en-US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工业自动化   </a:t>
            </a:r>
            <a:r>
              <a:rPr lang="en-US" altLang="zh-CN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 </a:t>
            </a:r>
            <a:r>
              <a:rPr lang="zh-CN" altLang="en-US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工业机器人  </a:t>
            </a:r>
            <a:r>
              <a:rPr lang="en-US" altLang="zh-CN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新能源汽车  </a:t>
            </a:r>
            <a:r>
              <a:rPr lang="en-US" altLang="zh-CN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 </a:t>
            </a:r>
            <a:r>
              <a:rPr lang="zh-CN" altLang="en-US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轨道交通</a:t>
            </a:r>
          </a:p>
        </p:txBody>
      </p:sp>
    </p:spTree>
    <p:extLst>
      <p:ext uri="{BB962C8B-B14F-4D97-AF65-F5344CB8AC3E}">
        <p14:creationId xmlns:p14="http://schemas.microsoft.com/office/powerpoint/2010/main" val="46838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217" rtl="0" eaLnBrk="1" latinLnBrk="0" hangingPunct="1">
        <a:spcBef>
          <a:spcPct val="0"/>
        </a:spcBef>
        <a:buNone/>
        <a:defRPr sz="2799" b="1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269821" indent="-269821" algn="l" defTabSz="914217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719946" indent="-269821" algn="l" defTabSz="914217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079919" indent="-269821" algn="l" defTabSz="914217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439892" indent="-269821" algn="l" defTabSz="914217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1799865" indent="-269821" algn="l" defTabSz="914217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159838" indent="-269821" algn="l" defTabSz="914217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6pPr>
      <a:lvl7pPr marL="2519811" indent="-269821" algn="l" defTabSz="914217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" y="0"/>
            <a:ext cx="1219078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65983" y="2884974"/>
            <a:ext cx="8879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173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新型</a:t>
            </a:r>
            <a:r>
              <a:rPr lang="zh-CN" altLang="en-US" sz="4800" b="1" spc="173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规</a:t>
            </a:r>
            <a:r>
              <a:rPr lang="en-US" altLang="zh-CN" sz="4800" b="1" spc="173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3000NEW</a:t>
            </a:r>
            <a:r>
              <a:rPr lang="zh-CN" altLang="en-US" sz="4800" b="1" spc="173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技术交流培训</a:t>
            </a:r>
            <a:r>
              <a:rPr lang="zh-CN" altLang="en-US" sz="4800" b="1" spc="173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endParaRPr lang="zh-CN" altLang="en-US" sz="4800" b="1" spc="173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452670"/>
            <a:ext cx="1631752" cy="2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7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94538" y="128958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慢车调试常见故障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58" y="306869"/>
            <a:ext cx="5908607" cy="65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产品调试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快车调试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0" y="1459011"/>
            <a:ext cx="7055703" cy="46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井道自学习常见故障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9" y="625914"/>
            <a:ext cx="7176655" cy="596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58899" y="645792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测试功能介绍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—UCMP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测试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85065" y="1540099"/>
            <a:ext cx="5921414" cy="4721553"/>
            <a:chOff x="556822" y="1510632"/>
            <a:chExt cx="5669175" cy="440952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22" y="1510632"/>
              <a:ext cx="5657143" cy="200952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59" y="3520156"/>
              <a:ext cx="5495238" cy="24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53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489326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测试功能介绍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抱闸制动力测试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265DB4-1A71-4D2A-8374-BD2DD2D83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26" y="2637154"/>
            <a:ext cx="6460114" cy="255460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04DEA0F-8CFD-491E-89D2-695A9F892B97}"/>
              </a:ext>
            </a:extLst>
          </p:cNvPr>
          <p:cNvSpPr txBox="1"/>
          <p:nvPr/>
        </p:nvSpPr>
        <p:spPr>
          <a:xfrm>
            <a:off x="650240" y="1666241"/>
            <a:ext cx="528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新型规要求同步机抱闸要单臂进行制动力测试，一般测试需要增加</a:t>
            </a:r>
            <a:r>
              <a:rPr lang="en-US" altLang="zh-CN" dirty="0"/>
              <a:t>15%</a:t>
            </a:r>
            <a:r>
              <a:rPr lang="zh-CN" altLang="en-US" dirty="0"/>
              <a:t>左右的力矩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A1A746-7089-4FF1-8C68-5CDE1E1BF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871" y="1748787"/>
            <a:ext cx="4363803" cy="33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E5E99E0-1551-44F4-9EBC-2E5B5B791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2" y="-20079"/>
            <a:ext cx="10100416" cy="68580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909560" y="6357382"/>
            <a:ext cx="2743200" cy="365125"/>
          </a:xfrm>
        </p:spPr>
        <p:txBody>
          <a:bodyPr/>
          <a:lstStyle/>
          <a:p>
            <a:fld id="{B227C86F-CC2D-492F-A88C-C748186E73FB}" type="slidenum">
              <a:rPr lang="de-DE" noProof="0" smtClean="0"/>
              <a:t>15</a:t>
            </a:fld>
            <a:endParaRPr lang="de-DE" noProof="0" dirty="0"/>
          </a:p>
        </p:txBody>
      </p:sp>
      <p:cxnSp>
        <p:nvCxnSpPr>
          <p:cNvPr id="11" name="直接箭头连接符 10"/>
          <p:cNvCxnSpPr/>
          <p:nvPr/>
        </p:nvCxnSpPr>
        <p:spPr bwMode="auto">
          <a:xfrm flipH="1">
            <a:off x="3880038" y="2406667"/>
            <a:ext cx="15264" cy="444614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2" name="直接箭头连接符 11"/>
          <p:cNvCxnSpPr/>
          <p:nvPr/>
        </p:nvCxnSpPr>
        <p:spPr bwMode="auto">
          <a:xfrm>
            <a:off x="7615503" y="2295811"/>
            <a:ext cx="0" cy="449913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3" name="直接箭头连接符 12"/>
          <p:cNvCxnSpPr/>
          <p:nvPr/>
        </p:nvCxnSpPr>
        <p:spPr bwMode="auto">
          <a:xfrm flipV="1">
            <a:off x="5755436" y="1167909"/>
            <a:ext cx="13444" cy="278882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8CCF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4" name="直接箭头连接符 13"/>
          <p:cNvCxnSpPr/>
          <p:nvPr/>
        </p:nvCxnSpPr>
        <p:spPr bwMode="auto">
          <a:xfrm flipV="1">
            <a:off x="5549838" y="4304984"/>
            <a:ext cx="6722" cy="24899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CCF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6" name="直接箭头连接符 15"/>
          <p:cNvCxnSpPr/>
          <p:nvPr/>
        </p:nvCxnSpPr>
        <p:spPr bwMode="auto">
          <a:xfrm flipV="1">
            <a:off x="5896536" y="4288595"/>
            <a:ext cx="0" cy="25642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CCF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7" name="圆角矩形 16"/>
          <p:cNvSpPr/>
          <p:nvPr/>
        </p:nvSpPr>
        <p:spPr>
          <a:xfrm>
            <a:off x="4063504" y="5600916"/>
            <a:ext cx="1140550" cy="360280"/>
          </a:xfrm>
          <a:prstGeom prst="round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/>
              <a:t>左线圈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101207" y="5600495"/>
            <a:ext cx="1140550" cy="360280"/>
          </a:xfrm>
          <a:prstGeom prst="round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/>
              <a:t>右线圈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279496" y="4930368"/>
            <a:ext cx="1538233" cy="360280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/>
              <a:t>左开关反馈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8691256" y="4902592"/>
            <a:ext cx="1538233" cy="360280"/>
          </a:xfrm>
          <a:prstGeom prst="round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/>
              <a:t>右开关反馈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794604" y="559003"/>
            <a:ext cx="1140550" cy="3602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/>
              <a:t>左侧输出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7550706" y="488425"/>
            <a:ext cx="1140550" cy="3602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/>
              <a:t>右侧输出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5782952" y="317899"/>
            <a:ext cx="1227448" cy="6013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/>
              <a:t>电源输出公共端</a:t>
            </a:r>
          </a:p>
        </p:txBody>
      </p:sp>
      <p:sp>
        <p:nvSpPr>
          <p:cNvPr id="25" name="矩形 24"/>
          <p:cNvSpPr/>
          <p:nvPr/>
        </p:nvSpPr>
        <p:spPr>
          <a:xfrm>
            <a:off x="8081108" y="2231534"/>
            <a:ext cx="3191328" cy="17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noAutofit/>
          </a:bodyPr>
          <a:lstStyle/>
          <a:p>
            <a:pPr defTabSz="1088172"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新款通讯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PCB-D1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抱闸电源板，</a:t>
            </a: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defTabSz="1088172"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支持两路抱闸电源输出。</a:t>
            </a: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marL="342831" indent="-342831" defTabSz="1088172"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1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简化控制柜线路</a:t>
            </a: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2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支持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DC48V~DC207V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抱闸</a:t>
            </a: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967412" y="1560702"/>
            <a:ext cx="3123007" cy="735109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 err="1"/>
          </a:p>
        </p:txBody>
      </p:sp>
      <p:sp>
        <p:nvSpPr>
          <p:cNvPr id="27" name="标题 2"/>
          <p:cNvSpPr txBox="1">
            <a:spLocks/>
          </p:cNvSpPr>
          <p:nvPr/>
        </p:nvSpPr>
        <p:spPr bwMode="gray">
          <a:xfrm>
            <a:off x="8277044" y="1079628"/>
            <a:ext cx="2932229" cy="61091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3" tIns="26783" rIns="26783" bIns="26783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i="0" kern="12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抱闸单独控制方案</a:t>
            </a:r>
          </a:p>
        </p:txBody>
      </p:sp>
    </p:spTree>
    <p:extLst>
      <p:ext uri="{BB962C8B-B14F-4D97-AF65-F5344CB8AC3E}">
        <p14:creationId xmlns:p14="http://schemas.microsoft.com/office/powerpoint/2010/main" val="23438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测试功能介绍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封星测试 （电气制动测试）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F5A2B5-D514-440B-BE88-FACE6636DAF0}"/>
              </a:ext>
            </a:extLst>
          </p:cNvPr>
          <p:cNvSpPr/>
          <p:nvPr/>
        </p:nvSpPr>
        <p:spPr>
          <a:xfrm>
            <a:off x="558899" y="1971100"/>
            <a:ext cx="955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SourceHanSansCN-Bold" panose="020B0800000000000000" pitchFamily="34" charset="-122"/>
                <a:ea typeface="SourceHanSansCN-Bold" panose="020B0800000000000000" pitchFamily="34" charset="-122"/>
              </a:rPr>
              <a:t>手动测试过程</a:t>
            </a:r>
          </a:p>
          <a:p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1. F3-24=26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或者小键盘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F-8=26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手动触发封星测试后，清除所有外呼并且禁止外呼登记；</a:t>
            </a:r>
          </a:p>
          <a:p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2.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继续响应封星测试前已登记的内召并且禁止登记新的内召指令；</a:t>
            </a:r>
          </a:p>
          <a:p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3.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接着数码管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"T26"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、运行方向和楼层信息交替显示，其中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"T26"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显示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2s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，运行方向和楼层</a:t>
            </a:r>
          </a:p>
          <a:p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显示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5s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；</a:t>
            </a:r>
          </a:p>
          <a:p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4.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脱离并联群控；</a:t>
            </a:r>
          </a:p>
          <a:p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5.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内外呼响应完成后，电梯关门，关门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3s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后前往次低服务楼层，并且此时禁止开关门；</a:t>
            </a:r>
            <a:endParaRPr lang="en-US" altLang="zh-CN" dirty="0">
              <a:latin typeface="SourceHanSansCN-Normal" panose="020B0400000000000000" pitchFamily="34" charset="-122"/>
              <a:ea typeface="SourceHanSansCN-Normal" panose="020B0400000000000000" pitchFamily="34" charset="-122"/>
            </a:endParaRPr>
          </a:p>
          <a:p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6.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电梯到达次低服务楼层后禁止电梯运行，此时封星闭合，封星反馈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ok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后打开运行接触</a:t>
            </a:r>
          </a:p>
          <a:p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器，延迟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200ms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，再打开抱闸，此时轿厢开始溜车；</a:t>
            </a:r>
          </a:p>
          <a:p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7.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若溜车速度超过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0.3m/s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，则数码管显示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"Err"2s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，失败后报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E29-105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，退出测试模式；若</a:t>
            </a:r>
          </a:p>
          <a:p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超过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1.2m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后溜车速度都没有超过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0.3m/s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或持续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20s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没有超过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1.2m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，则说明封星制动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ok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，</a:t>
            </a:r>
          </a:p>
          <a:p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显示“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SUC”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字符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2s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，退出测试模式；</a:t>
            </a:r>
          </a:p>
          <a:p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8.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结束测试过程，数码管显示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"ESC"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字符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2s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00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测试功能介绍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上行超速保护测试 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F5A2B5-D514-440B-BE88-FACE6636DAF0}"/>
              </a:ext>
            </a:extLst>
          </p:cNvPr>
          <p:cNvSpPr/>
          <p:nvPr/>
        </p:nvSpPr>
        <p:spPr>
          <a:xfrm>
            <a:off x="558899" y="1534220"/>
            <a:ext cx="955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上行超速保护测试  要求电梯在正常状态、泊梯状态。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478E3B3-3BF0-4E32-A601-6C6959DAFCE3}"/>
              </a:ext>
            </a:extLst>
          </p:cNvPr>
          <p:cNvSpPr/>
          <p:nvPr/>
        </p:nvSpPr>
        <p:spPr>
          <a:xfrm>
            <a:off x="558898" y="2396203"/>
            <a:ext cx="102107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■ 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F-8=24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或者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F3-24=24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测试功能触发成功以后：</a:t>
            </a:r>
          </a:p>
          <a:p>
            <a:r>
              <a:rPr lang="en-US" altLang="zh-CN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	</a:t>
            </a:r>
            <a:r>
              <a:rPr lang="zh-CN" altLang="en-US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■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清除所有的外呼，禁止所有的外呼登记。</a:t>
            </a:r>
          </a:p>
          <a:p>
            <a:r>
              <a:rPr lang="en-US" altLang="zh-CN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	</a:t>
            </a:r>
            <a:r>
              <a:rPr lang="zh-CN" altLang="en-US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■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继续响应已登记的内呼，不再接受新登记的内呼指令。</a:t>
            </a:r>
          </a:p>
          <a:p>
            <a:r>
              <a:rPr lang="en-US" altLang="zh-CN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	</a:t>
            </a:r>
            <a:r>
              <a:rPr lang="zh-CN" altLang="en-US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■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数码管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T24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、运行及楼层信息交替显示，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T24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显示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2 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，运行方向和楼层显示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5 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。</a:t>
            </a:r>
          </a:p>
          <a:p>
            <a:r>
              <a:rPr lang="en-US" altLang="zh-CN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	</a:t>
            </a:r>
            <a:r>
              <a:rPr lang="zh-CN" altLang="en-US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■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脱离并联群控。</a:t>
            </a:r>
            <a:endParaRPr lang="en-US" altLang="zh-CN" dirty="0">
              <a:latin typeface="SourceHanSansCN-Normal" panose="020B0400000000000000" pitchFamily="34" charset="-122"/>
              <a:ea typeface="SourceHanSansCN-Normal" panose="020B0400000000000000" pitchFamily="34" charset="-122"/>
            </a:endParaRPr>
          </a:p>
          <a:p>
            <a:endParaRPr lang="zh-CN" altLang="en-US" dirty="0">
              <a:latin typeface="SourceHanSansCN-Normal" panose="020B0400000000000000" pitchFamily="34" charset="-122"/>
              <a:ea typeface="SourceHanSansCN-Normal" panose="020B0400000000000000" pitchFamily="34" charset="-122"/>
            </a:endParaRPr>
          </a:p>
          <a:p>
            <a:r>
              <a:rPr lang="zh-CN" altLang="en-US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■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内外呼响应完成之后，等待电梯关门。关门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3 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之后前往最低服务楼层，禁止开关门。</a:t>
            </a:r>
          </a:p>
          <a:p>
            <a:r>
              <a:rPr lang="zh-CN" altLang="en-US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■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到最低服务楼层以后，数码管切换为运行方向及速度显示，电梯以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F7-32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设置的额定</a:t>
            </a:r>
          </a:p>
          <a:p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速度的百分比（默认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120%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）运行至最高服务楼层（测试过程屏蔽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E33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故障）。</a:t>
            </a:r>
          </a:p>
          <a:p>
            <a:r>
              <a:rPr lang="zh-CN" altLang="en-US" sz="800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■ 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测试运行中数码管显示当前实时的运行速度，电梯超速保护以后结束测试过程，数</a:t>
            </a:r>
          </a:p>
          <a:p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码管显示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ESC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字符</a:t>
            </a:r>
            <a:r>
              <a:rPr lang="en-US" altLang="zh-CN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2 s</a:t>
            </a:r>
            <a:r>
              <a:rPr lang="zh-CN" altLang="en-US" dirty="0">
                <a:latin typeface="SourceHanSansCN-Normal" panose="020B0400000000000000" pitchFamily="34" charset="-122"/>
                <a:ea typeface="SourceHanSansCN-Normal" panose="020B0400000000000000" pitchFamily="34" charset="-122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83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测试功能介绍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打滑量测试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1631258"/>
            <a:ext cx="10359917" cy="32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测试功能介绍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平衡系数学习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33" y="1741983"/>
            <a:ext cx="9955159" cy="36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7626" y="516835"/>
            <a:ext cx="389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产品命名规则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EFB6BEA-47F7-409E-A47C-00A16231A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240" y="1735792"/>
            <a:ext cx="2303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799">
              <a:spcAft>
                <a:spcPts val="600"/>
              </a:spcAft>
            </a:pPr>
            <a:r>
              <a:rPr lang="zh-CN" altLang="en-US" sz="2400" b="1" dirty="0">
                <a:latin typeface="+mn-ea"/>
              </a:rPr>
              <a:t>产品覆盖更全</a:t>
            </a:r>
            <a:endParaRPr lang="en-US" altLang="zh-CN" sz="2400" b="1" dirty="0">
              <a:latin typeface="+mn-ea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6095EDE-6DD0-4A90-8DC5-2DE66DD41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240" y="2721312"/>
            <a:ext cx="3839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799">
              <a:spcAft>
                <a:spcPts val="600"/>
              </a:spcAft>
            </a:pPr>
            <a:r>
              <a:rPr lang="zh-CN" altLang="en-US" sz="2400" b="1" dirty="0">
                <a:latin typeface="+mn-ea"/>
              </a:rPr>
              <a:t>功率覆盖常用客货梯场景</a:t>
            </a:r>
            <a:endParaRPr lang="en-US" altLang="zh-CN" sz="2400" b="1" dirty="0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782" y="1250376"/>
            <a:ext cx="5811965" cy="51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85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测试操作</a:t>
            </a:r>
            <a:r>
              <a:rPr lang="en-US" altLang="zh-CN"/>
              <a:t>—</a:t>
            </a:r>
            <a:r>
              <a:rPr lang="zh-CN" altLang="en-US"/>
              <a:t>限速器安全钳联动试验</a:t>
            </a:r>
            <a:endParaRPr lang="zh-CN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05" y="-207701"/>
            <a:ext cx="184688" cy="41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9" tIns="45709" rIns="91419" bIns="45709" numCol="1" anchor="ctr" anchorCtr="0" compatLnSpc="1">
            <a:spAutoFit/>
          </a:bodyPr>
          <a:lstStyle/>
          <a:p>
            <a:pPr defTabSz="1088172"/>
            <a:endParaRPr lang="zh-CN" altLang="en-US" sz="210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4046" y="1851029"/>
            <a:ext cx="8719459" cy="163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172"/>
            <a:r>
              <a:rPr lang="zh-CN" altLang="zh-CN" sz="2000" kern="0" dirty="0">
                <a:solidFill>
                  <a:srgbClr val="000000"/>
                </a:solidFill>
                <a:latin typeface="微软雅黑"/>
                <a:ea typeface="微软雅黑"/>
                <a:cs typeface="等线" panose="02010600030101010101" pitchFamily="2" charset="-122"/>
              </a:rPr>
              <a:t>限速器</a:t>
            </a:r>
            <a:r>
              <a:rPr lang="zh-CN" altLang="en-US" sz="2000" kern="0" dirty="0">
                <a:solidFill>
                  <a:srgbClr val="000000"/>
                </a:solidFill>
                <a:latin typeface="微软雅黑"/>
                <a:ea typeface="微软雅黑"/>
                <a:cs typeface="等线" panose="02010600030101010101" pitchFamily="2" charset="-122"/>
              </a:rPr>
              <a:t>安全钳联动</a:t>
            </a:r>
            <a:r>
              <a:rPr lang="zh-CN" altLang="zh-CN" sz="2000" kern="0" dirty="0">
                <a:solidFill>
                  <a:srgbClr val="000000"/>
                </a:solidFill>
                <a:latin typeface="微软雅黑"/>
                <a:ea typeface="微软雅黑"/>
                <a:cs typeface="等线" panose="02010600030101010101" pitchFamily="2" charset="-122"/>
              </a:rPr>
              <a:t>测试</a:t>
            </a:r>
            <a:endParaRPr lang="zh-CN" altLang="zh-CN" sz="1600" kern="100" dirty="0">
              <a:solidFill>
                <a:srgbClr val="000000"/>
              </a:solidFill>
              <a:latin typeface="微软雅黑"/>
              <a:ea typeface="微软雅黑"/>
              <a:cs typeface="Times New Roman" panose="02020603050405020304" pitchFamily="18" charset="0"/>
            </a:endParaRPr>
          </a:p>
          <a:p>
            <a:pPr defTabSz="1088172"/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1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、打紧急电动；</a:t>
            </a:r>
            <a:endParaRPr lang="zh-CN" altLang="zh-CN" sz="2000" dirty="0">
              <a:solidFill>
                <a:srgbClr val="000000"/>
              </a:solidFill>
              <a:latin typeface="微软雅黑"/>
              <a:ea typeface="微软雅黑"/>
              <a:cs typeface="宋体" panose="02010600030101010101" pitchFamily="2" charset="-122"/>
            </a:endParaRPr>
          </a:p>
          <a:p>
            <a:pPr defTabSz="1088172"/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2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、</a:t>
            </a:r>
            <a:r>
              <a:rPr lang="en-US" altLang="zh-CN" sz="1600" b="1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F-8=12/13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或者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F3-24=3/4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测试功能触发成功以后，小键盘数码管闪烁显示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TST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；</a:t>
            </a:r>
            <a:endParaRPr lang="zh-CN" altLang="zh-CN" sz="2000" dirty="0">
              <a:solidFill>
                <a:srgbClr val="000000"/>
              </a:solidFill>
              <a:latin typeface="微软雅黑"/>
              <a:ea typeface="微软雅黑"/>
              <a:cs typeface="宋体" panose="02010600030101010101" pitchFamily="2" charset="-122"/>
            </a:endParaRPr>
          </a:p>
          <a:p>
            <a:pPr defTabSz="1088172"/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3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、长按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无机房显示板的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TEST1+COM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1S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以后限速器动作继电器输出，数码管闪烁显示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T12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；</a:t>
            </a:r>
            <a:endParaRPr lang="zh-CN" altLang="zh-CN" sz="2000" dirty="0">
              <a:solidFill>
                <a:srgbClr val="000000"/>
              </a:solidFill>
              <a:latin typeface="微软雅黑"/>
              <a:ea typeface="微软雅黑"/>
              <a:cs typeface="宋体" panose="02010600030101010101" pitchFamily="2" charset="-122"/>
            </a:endParaRPr>
          </a:p>
          <a:p>
            <a:pPr defTabSz="1088172"/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4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、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松开按钮以后，限速器动作继电器停止输出，数码管切换为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TST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显示；</a:t>
            </a: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  <a:cs typeface="宋体" panose="02010600030101010101" pitchFamily="2" charset="-122"/>
            </a:endParaRPr>
          </a:p>
          <a:p>
            <a:pPr defTabSz="1088172"/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、紧急电动下行，直至钢丝绳和曳引轮打滑，此时安全钳动作。</a:t>
            </a:r>
            <a:endParaRPr lang="zh-CN" altLang="zh-CN" sz="2000" dirty="0">
              <a:solidFill>
                <a:srgbClr val="000000"/>
              </a:solidFill>
              <a:latin typeface="微软雅黑"/>
              <a:ea typeface="微软雅黑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4046" y="4256393"/>
            <a:ext cx="7773467" cy="138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172"/>
            <a:r>
              <a:rPr lang="zh-CN" altLang="en-US" sz="2000" kern="0" dirty="0">
                <a:solidFill>
                  <a:srgbClr val="000000"/>
                </a:solidFill>
                <a:latin typeface="微软雅黑"/>
                <a:ea typeface="微软雅黑"/>
                <a:cs typeface="等线" panose="02010600030101010101" pitchFamily="2" charset="-122"/>
              </a:rPr>
              <a:t>安全钳</a:t>
            </a:r>
            <a:r>
              <a:rPr lang="en-US" altLang="zh-CN" sz="2000" kern="0" dirty="0">
                <a:solidFill>
                  <a:srgbClr val="000000"/>
                </a:solidFill>
                <a:latin typeface="微软雅黑"/>
                <a:ea typeface="微软雅黑"/>
                <a:cs typeface="等线" panose="02010600030101010101" pitchFamily="2" charset="-122"/>
              </a:rPr>
              <a:t>&amp;</a:t>
            </a:r>
            <a:r>
              <a:rPr lang="zh-CN" altLang="zh-CN" sz="2000" kern="0" dirty="0">
                <a:solidFill>
                  <a:srgbClr val="000000"/>
                </a:solidFill>
                <a:latin typeface="微软雅黑"/>
                <a:ea typeface="微软雅黑"/>
                <a:cs typeface="等线" panose="02010600030101010101" pitchFamily="2" charset="-122"/>
              </a:rPr>
              <a:t>限速器复位</a:t>
            </a:r>
            <a:endParaRPr lang="zh-CN" altLang="zh-CN" sz="1600" kern="100" dirty="0">
              <a:solidFill>
                <a:srgbClr val="000000"/>
              </a:solidFill>
              <a:latin typeface="微软雅黑"/>
              <a:ea typeface="微软雅黑"/>
              <a:cs typeface="Times New Roman" panose="02020603050405020304" pitchFamily="18" charset="0"/>
            </a:endParaRPr>
          </a:p>
          <a:p>
            <a:pPr defTabSz="1088172"/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1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、重复限速器测试步骤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1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、步骤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2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；</a:t>
            </a:r>
          </a:p>
          <a:p>
            <a:pPr defTabSz="1088172"/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2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、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长按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TEST2+COM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1S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以后限速器复位继电器输出，数码管闪烁显示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T13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；</a:t>
            </a:r>
            <a:endParaRPr lang="zh-CN" altLang="zh-CN" sz="2000" dirty="0">
              <a:solidFill>
                <a:srgbClr val="000000"/>
              </a:solidFill>
              <a:latin typeface="微软雅黑"/>
              <a:ea typeface="微软雅黑"/>
              <a:cs typeface="宋体" panose="02010600030101010101" pitchFamily="2" charset="-122"/>
            </a:endParaRPr>
          </a:p>
          <a:p>
            <a:pPr defTabSz="1088172"/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3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Wingdings" panose="05000000000000000000" pitchFamily="2" charset="2"/>
              </a:rPr>
              <a:t>、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松开按钮以后，限速器复位继电器停止输出，数码管切换为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TST</a:t>
            </a:r>
            <a:r>
              <a:rPr lang="zh-CN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显示；</a:t>
            </a: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  <a:cs typeface="宋体" panose="02010600030101010101" pitchFamily="2" charset="-122"/>
            </a:endParaRPr>
          </a:p>
          <a:p>
            <a:pPr defTabSz="1088172"/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4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宋体" panose="02010600030101010101" pitchFamily="2" charset="-122"/>
              </a:rPr>
              <a:t>、紧急电动上行，此时轿厢被抬起，安全钳自动复位</a:t>
            </a:r>
            <a:endParaRPr lang="zh-CN" altLang="zh-CN" sz="2000" dirty="0">
              <a:solidFill>
                <a:srgbClr val="000000"/>
              </a:solidFill>
              <a:latin typeface="微软雅黑"/>
              <a:ea typeface="微软雅黑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7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0" y="1039089"/>
            <a:ext cx="2551368" cy="55279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40" y="1039089"/>
            <a:ext cx="2596129" cy="56249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81" y="1039089"/>
            <a:ext cx="2589734" cy="5611091"/>
          </a:xfrm>
          <a:prstGeom prst="rect">
            <a:avLst/>
          </a:prstGeom>
        </p:spPr>
      </p:pic>
      <p:sp>
        <p:nvSpPr>
          <p:cNvPr id="5" name="AutoShape 4"/>
          <p:cNvSpPr>
            <a:spLocks/>
          </p:cNvSpPr>
          <p:nvPr/>
        </p:nvSpPr>
        <p:spPr bwMode="auto">
          <a:xfrm>
            <a:off x="289906" y="334969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手机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APP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调试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54" y="577274"/>
            <a:ext cx="2898797" cy="62807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70790"/>
            <a:ext cx="2774107" cy="60105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89" y="577274"/>
            <a:ext cx="2751194" cy="5960920"/>
          </a:xfrm>
          <a:prstGeom prst="rect">
            <a:avLst/>
          </a:prstGeom>
        </p:spPr>
      </p:pic>
      <p:sp>
        <p:nvSpPr>
          <p:cNvPr id="8" name="AutoShape 4"/>
          <p:cNvSpPr>
            <a:spLocks/>
          </p:cNvSpPr>
          <p:nvPr/>
        </p:nvSpPr>
        <p:spPr bwMode="auto">
          <a:xfrm>
            <a:off x="303760" y="26623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手机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APP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调试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54" y="577274"/>
            <a:ext cx="2898797" cy="62807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70790"/>
            <a:ext cx="2774107" cy="60105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89" y="577274"/>
            <a:ext cx="2751194" cy="5960920"/>
          </a:xfrm>
          <a:prstGeom prst="rect">
            <a:avLst/>
          </a:prstGeom>
        </p:spPr>
      </p:pic>
      <p:sp>
        <p:nvSpPr>
          <p:cNvPr id="8" name="AutoShape 4"/>
          <p:cNvSpPr>
            <a:spLocks/>
          </p:cNvSpPr>
          <p:nvPr/>
        </p:nvSpPr>
        <p:spPr bwMode="auto">
          <a:xfrm>
            <a:off x="303760" y="26623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手机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APP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调试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6601"/>
            <a:ext cx="2690979" cy="58304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75" y="736601"/>
            <a:ext cx="2631298" cy="57011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69" y="736601"/>
            <a:ext cx="2647820" cy="57369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1" y="775855"/>
            <a:ext cx="267286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186870" y="520366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方案功能介绍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并联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&amp;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群控方案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15040"/>
          <a:stretch/>
        </p:blipFill>
        <p:spPr>
          <a:xfrm>
            <a:off x="896726" y="1407370"/>
            <a:ext cx="4013329" cy="330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9" y="4807689"/>
            <a:ext cx="5627268" cy="177101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2845" y="1307532"/>
            <a:ext cx="1267764" cy="427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79959" tIns="89979" rIns="179959" bIns="89979" rtlCol="0">
            <a:spAutoFit/>
          </a:bodyPr>
          <a:lstStyle/>
          <a:p>
            <a:r>
              <a:rPr lang="zh-CN" altLang="en-US" sz="1600" dirty="0"/>
              <a:t>并联方案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27378" y="1307530"/>
            <a:ext cx="1267764" cy="427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79959" tIns="89979" rIns="179959" bIns="89979" rtlCol="0">
            <a:spAutoFit/>
          </a:bodyPr>
          <a:lstStyle/>
          <a:p>
            <a:r>
              <a:rPr lang="zh-CN" altLang="en-US" sz="1600" dirty="0"/>
              <a:t>群控方案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4D9D5D-684F-40B5-ACEF-74B97D294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543" y="621602"/>
            <a:ext cx="3985731" cy="39944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F6B27C-4F30-4BE8-BF00-D3D49B75E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494" y="4717271"/>
            <a:ext cx="4394380" cy="2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370056" y="564488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方案功能介绍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—ARD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救援方案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35" y="1153237"/>
            <a:ext cx="8907817" cy="55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相关配件介绍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—CTW-B6S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8547" r="2305" b="9247"/>
          <a:stretch/>
        </p:blipFill>
        <p:spPr>
          <a:xfrm>
            <a:off x="864354" y="1412052"/>
            <a:ext cx="3144683" cy="39096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9279" y="5655315"/>
            <a:ext cx="3664377" cy="458714"/>
          </a:xfrm>
          <a:prstGeom prst="rect">
            <a:avLst/>
          </a:prstGeom>
          <a:noFill/>
          <a:ln>
            <a:noFill/>
          </a:ln>
        </p:spPr>
        <p:txBody>
          <a:bodyPr wrap="square" lIns="179959" tIns="89979" rIns="179959" bIns="89979" rtlCol="0">
            <a:spAutoFit/>
          </a:bodyPr>
          <a:lstStyle/>
          <a:p>
            <a:r>
              <a:rPr lang="en-US" altLang="zh-CN" dirty="0"/>
              <a:t>MCTC-CTW-B6S </a:t>
            </a:r>
            <a:r>
              <a:rPr lang="zh-CN" altLang="en-US" dirty="0"/>
              <a:t>轿顶检修箱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02BF7F-2322-472D-9BB7-F106EE03E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01" y="1214663"/>
            <a:ext cx="6604000" cy="545849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7F374B0-6280-48B0-8DFC-0C8D6C419A6D}"/>
              </a:ext>
            </a:extLst>
          </p:cNvPr>
          <p:cNvSpPr txBox="1"/>
          <p:nvPr/>
        </p:nvSpPr>
        <p:spPr>
          <a:xfrm>
            <a:off x="1009280" y="6114029"/>
            <a:ext cx="3664377" cy="1012712"/>
          </a:xfrm>
          <a:prstGeom prst="rect">
            <a:avLst/>
          </a:prstGeom>
          <a:noFill/>
          <a:ln>
            <a:noFill/>
          </a:ln>
        </p:spPr>
        <p:txBody>
          <a:bodyPr wrap="square" lIns="179959" tIns="89979" rIns="179959" bIns="89979" rtlCol="0">
            <a:spAutoFit/>
          </a:bodyPr>
          <a:lstStyle/>
          <a:p>
            <a:r>
              <a:rPr lang="en-US" altLang="zh-CN" dirty="0"/>
              <a:t>H</a:t>
            </a:r>
            <a:r>
              <a:rPr lang="zh-CN" altLang="en-US" dirty="0"/>
              <a:t>开头代号表示轿顶的</a:t>
            </a:r>
            <a:r>
              <a:rPr lang="en-US" altLang="zh-CN" dirty="0"/>
              <a:t>XY</a:t>
            </a:r>
            <a:r>
              <a:rPr lang="zh-CN" altLang="en-US" dirty="0"/>
              <a:t>信号，</a:t>
            </a:r>
            <a:endParaRPr lang="en-US" altLang="zh-CN" dirty="0"/>
          </a:p>
          <a:p>
            <a:r>
              <a:rPr lang="en-US" altLang="zh-CN" dirty="0"/>
              <a:t>P</a:t>
            </a:r>
            <a:r>
              <a:rPr lang="zh-CN" altLang="en-US" dirty="0"/>
              <a:t>开头表示底坑的</a:t>
            </a:r>
            <a:r>
              <a:rPr lang="en-US" altLang="zh-CN" dirty="0"/>
              <a:t>XY</a:t>
            </a:r>
            <a:r>
              <a:rPr lang="zh-CN" altLang="en-US" dirty="0"/>
              <a:t>信号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52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389936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检修与紧急电动回路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858"/>
            <a:ext cx="7855324" cy="48941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24072" y="967693"/>
            <a:ext cx="5612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通讯检修</a:t>
            </a:r>
          </a:p>
          <a:p>
            <a:pPr lvl="0" algn="just">
              <a:spcAft>
                <a:spcPts val="0"/>
              </a:spcAft>
              <a:buClr>
                <a:srgbClr val="000000"/>
              </a:buClr>
              <a:tabLst>
                <a:tab pos="800100" algn="l"/>
              </a:tabLst>
            </a:pPr>
            <a:r>
              <a:rPr lang="en-US" altLang="zh-CN" kern="100" dirty="0">
                <a:latin typeface="+mn-ea"/>
              </a:rPr>
              <a:t>        </a:t>
            </a:r>
            <a:r>
              <a:rPr lang="zh-CN" altLang="zh-CN" kern="100" dirty="0">
                <a:latin typeface="+mn-ea"/>
              </a:rPr>
              <a:t>当</a:t>
            </a:r>
            <a:r>
              <a:rPr lang="en-US" altLang="zh-CN" kern="100" dirty="0">
                <a:latin typeface="+mn-ea"/>
                <a:cs typeface="Times New Roman" panose="02020603050405020304" pitchFamily="18" charset="0"/>
              </a:rPr>
              <a:t>X</a:t>
            </a:r>
            <a:r>
              <a:rPr lang="zh-CN" altLang="zh-CN" kern="100" dirty="0">
                <a:latin typeface="+mn-ea"/>
              </a:rPr>
              <a:t>输入点</a:t>
            </a:r>
            <a:r>
              <a:rPr lang="zh-CN" altLang="zh-CN" kern="100" dirty="0">
                <a:solidFill>
                  <a:srgbClr val="FF0000"/>
                </a:solidFill>
                <a:latin typeface="+mn-ea"/>
              </a:rPr>
              <a:t>未设置</a:t>
            </a:r>
            <a:r>
              <a:rPr lang="en-US" altLang="zh-CN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8/40</a:t>
            </a:r>
            <a:r>
              <a:rPr lang="zh-CN" altLang="zh-CN" kern="100" dirty="0">
                <a:solidFill>
                  <a:srgbClr val="FF0000"/>
                </a:solidFill>
                <a:latin typeface="+mn-ea"/>
              </a:rPr>
              <a:t>时</a:t>
            </a:r>
            <a:r>
              <a:rPr lang="zh-CN" altLang="zh-CN" kern="100" dirty="0">
                <a:latin typeface="+mn-ea"/>
              </a:rPr>
              <a:t>，通讯检修功能自动开启。</a:t>
            </a:r>
          </a:p>
          <a:p>
            <a:pPr lvl="0" algn="just">
              <a:spcAft>
                <a:spcPts val="0"/>
              </a:spcAft>
              <a:buClr>
                <a:srgbClr val="000000"/>
              </a:buClr>
              <a:tabLst>
                <a:tab pos="800100" algn="l"/>
              </a:tabLst>
            </a:pPr>
            <a:r>
              <a:rPr lang="zh-CN" altLang="en-US" kern="100" dirty="0">
                <a:latin typeface="+mn-ea"/>
              </a:rPr>
              <a:t>    （紧急电动</a:t>
            </a:r>
            <a:r>
              <a:rPr lang="en-US" altLang="zh-CN" kern="100" dirty="0">
                <a:latin typeface="+mn-ea"/>
              </a:rPr>
              <a:t>X</a:t>
            </a:r>
            <a:r>
              <a:rPr lang="zh-CN" altLang="en-US" kern="100" dirty="0">
                <a:latin typeface="+mn-ea"/>
              </a:rPr>
              <a:t>点设为</a:t>
            </a:r>
            <a:r>
              <a:rPr lang="en-US" altLang="zh-CN" kern="100" dirty="0">
                <a:latin typeface="+mn-ea"/>
              </a:rPr>
              <a:t>116</a:t>
            </a:r>
            <a:r>
              <a:rPr lang="zh-CN" altLang="en-US" kern="100" dirty="0">
                <a:latin typeface="+mn-ea"/>
              </a:rPr>
              <a:t>）</a:t>
            </a:r>
            <a:endParaRPr lang="en-US" altLang="zh-CN" kern="100" dirty="0">
              <a:latin typeface="+mn-ea"/>
            </a:endParaRPr>
          </a:p>
          <a:p>
            <a:pPr lvl="0" algn="just">
              <a:spcAft>
                <a:spcPts val="0"/>
              </a:spcAft>
              <a:buClr>
                <a:srgbClr val="000000"/>
              </a:buClr>
              <a:tabLst>
                <a:tab pos="800100" algn="l"/>
              </a:tabLst>
            </a:pP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92498"/>
              </p:ext>
            </p:extLst>
          </p:nvPr>
        </p:nvGraphicFramePr>
        <p:xfrm>
          <a:off x="8007563" y="2719529"/>
          <a:ext cx="41288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914">
                  <a:extLst>
                    <a:ext uri="{9D8B030D-6E8A-4147-A177-3AD203B41FA5}">
                      <a16:colId xmlns:a16="http://schemas.microsoft.com/office/drawing/2014/main" val="3797411410"/>
                    </a:ext>
                  </a:extLst>
                </a:gridCol>
                <a:gridCol w="1608658">
                  <a:extLst>
                    <a:ext uri="{9D8B030D-6E8A-4147-A177-3AD203B41FA5}">
                      <a16:colId xmlns:a16="http://schemas.microsoft.com/office/drawing/2014/main" val="4289892978"/>
                    </a:ext>
                  </a:extLst>
                </a:gridCol>
                <a:gridCol w="1376286">
                  <a:extLst>
                    <a:ext uri="{9D8B030D-6E8A-4147-A177-3AD203B41FA5}">
                      <a16:colId xmlns:a16="http://schemas.microsoft.com/office/drawing/2014/main" val="4179019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信号名称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</a:t>
                      </a:r>
                      <a:r>
                        <a:rPr lang="zh-CN" altLang="en-US" dirty="0"/>
                        <a:t>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</a:t>
                      </a:r>
                      <a:r>
                        <a:rPr lang="zh-CN" altLang="en-US" dirty="0"/>
                        <a:t>监控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52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检修信号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</a:t>
                      </a:r>
                      <a:r>
                        <a:rPr lang="zh-CN" altLang="en-US" dirty="0"/>
                        <a:t>轿顶</a:t>
                      </a:r>
                      <a:r>
                        <a:rPr lang="en-US" altLang="zh-CN" dirty="0"/>
                        <a:t>   X12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</a:t>
                      </a:r>
                      <a:r>
                        <a:rPr lang="en-US" altLang="zh-CN" baseline="0" dirty="0"/>
                        <a:t> </a:t>
                      </a:r>
                      <a:r>
                        <a:rPr lang="en-US" altLang="zh-CN" dirty="0"/>
                        <a:t>FA33 BIt13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56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检修上行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</a:t>
                      </a:r>
                      <a:r>
                        <a:rPr lang="zh-CN" altLang="en-US" dirty="0"/>
                        <a:t>轿顶   </a:t>
                      </a:r>
                      <a:r>
                        <a:rPr lang="en-US" altLang="zh-CN" dirty="0"/>
                        <a:t>X13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  FA33 BIt14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1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检修下行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</a:t>
                      </a:r>
                      <a:r>
                        <a:rPr lang="en-US" altLang="zh-CN" baseline="0" dirty="0"/>
                        <a:t>  </a:t>
                      </a:r>
                      <a:r>
                        <a:rPr lang="zh-CN" altLang="en-US" baseline="0" dirty="0"/>
                        <a:t>轿顶    </a:t>
                      </a:r>
                      <a:r>
                        <a:rPr lang="en-US" altLang="zh-CN" baseline="0" dirty="0"/>
                        <a:t>X14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  FA33 BIt15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635804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9918"/>
              </p:ext>
            </p:extLst>
          </p:nvPr>
        </p:nvGraphicFramePr>
        <p:xfrm>
          <a:off x="8159803" y="4858531"/>
          <a:ext cx="382437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961">
                  <a:extLst>
                    <a:ext uri="{9D8B030D-6E8A-4147-A177-3AD203B41FA5}">
                      <a16:colId xmlns:a16="http://schemas.microsoft.com/office/drawing/2014/main" val="850200178"/>
                    </a:ext>
                  </a:extLst>
                </a:gridCol>
                <a:gridCol w="2341418">
                  <a:extLst>
                    <a:ext uri="{9D8B030D-6E8A-4147-A177-3AD203B41FA5}">
                      <a16:colId xmlns:a16="http://schemas.microsoft.com/office/drawing/2014/main" val="731783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通讯中断前轿顶状态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系统状态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090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检修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检修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0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正常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紧急电动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状态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27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9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检修标记判断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075239"/>
              </p:ext>
            </p:extLst>
          </p:nvPr>
        </p:nvGraphicFramePr>
        <p:xfrm>
          <a:off x="558899" y="2210001"/>
          <a:ext cx="9649792" cy="274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093">
                  <a:extLst>
                    <a:ext uri="{9D8B030D-6E8A-4147-A177-3AD203B41FA5}">
                      <a16:colId xmlns:a16="http://schemas.microsoft.com/office/drawing/2014/main" val="2674290510"/>
                    </a:ext>
                  </a:extLst>
                </a:gridCol>
                <a:gridCol w="2625545">
                  <a:extLst>
                    <a:ext uri="{9D8B030D-6E8A-4147-A177-3AD203B41FA5}">
                      <a16:colId xmlns:a16="http://schemas.microsoft.com/office/drawing/2014/main" val="3302132535"/>
                    </a:ext>
                  </a:extLst>
                </a:gridCol>
                <a:gridCol w="4933154">
                  <a:extLst>
                    <a:ext uri="{9D8B030D-6E8A-4147-A177-3AD203B41FA5}">
                      <a16:colId xmlns:a16="http://schemas.microsoft.com/office/drawing/2014/main" val="3504847894"/>
                    </a:ext>
                  </a:extLst>
                </a:gridCol>
              </a:tblGrid>
              <a:tr h="5177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设定范围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46830"/>
                  </a:ext>
                </a:extLst>
              </a:tr>
              <a:tr h="1659664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en-US" altLang="zh-CN" sz="2000" dirty="0"/>
                        <a:t>FA-63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检修信号监控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    </a:t>
                      </a:r>
                    </a:p>
                    <a:p>
                      <a:pPr algn="ctr"/>
                      <a:r>
                        <a:rPr lang="en-US" altLang="zh-CN" sz="2000" dirty="0"/>
                        <a:t>    BIT0</a:t>
                      </a:r>
                      <a:r>
                        <a:rPr lang="zh-CN" altLang="en-US" sz="2000" dirty="0"/>
                        <a:t>：轿顶板强制检修标记</a:t>
                      </a:r>
                      <a:endParaRPr lang="en-US" altLang="zh-CN" sz="2000" dirty="0"/>
                    </a:p>
                    <a:p>
                      <a:pPr algn="ctr"/>
                      <a:r>
                        <a:rPr lang="en-US" altLang="zh-CN" sz="2000" dirty="0"/>
                        <a:t>BIT1:   </a:t>
                      </a:r>
                      <a:r>
                        <a:rPr lang="zh-CN" altLang="en-US" sz="2000" dirty="0"/>
                        <a:t>底坑强制检修信号</a:t>
                      </a:r>
                      <a:endParaRPr lang="en-US" altLang="zh-CN" sz="2000" dirty="0"/>
                    </a:p>
                    <a:p>
                      <a:pPr algn="ctr"/>
                      <a:r>
                        <a:rPr lang="en-US" altLang="zh-CN" sz="2000" dirty="0"/>
                        <a:t>       BIT2:   </a:t>
                      </a:r>
                      <a:r>
                        <a:rPr lang="zh-CN" altLang="en-US" sz="2000" dirty="0"/>
                        <a:t>门锁旁路有效强制检修</a:t>
                      </a:r>
                      <a:endParaRPr lang="en-US" altLang="zh-CN" sz="2000" dirty="0"/>
                    </a:p>
                    <a:p>
                      <a:pPr algn="ctr"/>
                      <a:r>
                        <a:rPr lang="en-US" altLang="zh-CN" sz="2000" dirty="0"/>
                        <a:t>   BIT3:   </a:t>
                      </a:r>
                      <a:r>
                        <a:rPr lang="zh-CN" altLang="en-US" sz="2000" dirty="0"/>
                        <a:t>未井道自学习进检修（打正常仍然显示检修）</a:t>
                      </a:r>
                      <a:endParaRPr lang="en-US" altLang="zh-CN" sz="2000" dirty="0"/>
                    </a:p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84237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DA6C7C24-7A6F-450A-856F-8D938D7AA278}"/>
              </a:ext>
            </a:extLst>
          </p:cNvPr>
          <p:cNvSpPr/>
          <p:nvPr/>
        </p:nvSpPr>
        <p:spPr>
          <a:xfrm>
            <a:off x="558899" y="5225534"/>
            <a:ext cx="588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电梯慢车不运行时，可以通过</a:t>
            </a:r>
            <a:r>
              <a:rPr lang="en-US" altLang="zh-CN" dirty="0"/>
              <a:t>FA-63</a:t>
            </a:r>
            <a:r>
              <a:rPr lang="zh-CN" altLang="en-US" dirty="0"/>
              <a:t>监控是否在异常状态</a:t>
            </a:r>
          </a:p>
        </p:txBody>
      </p:sp>
    </p:spTree>
    <p:extLst>
      <p:ext uri="{BB962C8B-B14F-4D97-AF65-F5344CB8AC3E}">
        <p14:creationId xmlns:p14="http://schemas.microsoft.com/office/powerpoint/2010/main" val="10381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90303" indent="-380886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3543" indent="-304709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2960" indent="-304709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2377" indent="-304709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351795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961212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570629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5180046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70D84E-1010-447C-BB63-5D4C80AC9F52}" type="slidenum">
              <a:rPr altLang="zh-CN" sz="1067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3</a:t>
            </a:fld>
            <a:endParaRPr lang="zh-CN" altLang="en-US" sz="1067"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7790" y="422785"/>
            <a:ext cx="389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选配</a:t>
            </a:r>
            <a:r>
              <a:rPr lang="zh-CN" altLang="en-US" sz="2800" b="1" dirty="0" smtClean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件一览表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16" y="1109288"/>
            <a:ext cx="6676099" cy="5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22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401348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相关配件介绍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—COB-B1S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304" y="920289"/>
            <a:ext cx="5620629" cy="53370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9" y="4239270"/>
            <a:ext cx="6077083" cy="21513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848813" y="294519"/>
            <a:ext cx="2256903" cy="51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COB-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新功能介绍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558899" y="1885040"/>
            <a:ext cx="11087711" cy="3994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99" indent="-342799">
              <a:buFont typeface="Arial" panose="020B0604020202020204" pitchFamily="34" charset="0"/>
              <a:buAutoNum type="arabicPlain"/>
            </a:pPr>
            <a:r>
              <a:rPr lang="zh-CN" altLang="en-US" sz="2400" dirty="0"/>
              <a:t>支持按钮微亮功能</a:t>
            </a:r>
            <a:r>
              <a:rPr lang="en-US" altLang="zh-CN" dirty="0"/>
              <a:t>      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    F8-15 bit8=0  F8-14 bit10=1 </a:t>
            </a:r>
            <a:r>
              <a:rPr lang="zh-CN" altLang="en-US" sz="1800" dirty="0"/>
              <a:t>参数设定开启</a:t>
            </a:r>
            <a:endParaRPr lang="en-US" altLang="zh-CN" sz="1800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2  </a:t>
            </a:r>
            <a:r>
              <a:rPr lang="zh-CN" altLang="en-US" sz="2400" dirty="0"/>
              <a:t>支持轿内按钮单击销号功能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dirty="0"/>
              <a:t>         </a:t>
            </a:r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zh-CN" sz="1800" dirty="0"/>
              <a:t>单击销号功能码：</a:t>
            </a:r>
            <a:r>
              <a:rPr lang="zh-CN" altLang="en-US" sz="1800" dirty="0"/>
              <a:t>通过</a:t>
            </a:r>
            <a:r>
              <a:rPr lang="en-US" altLang="zh-CN" sz="1800" dirty="0"/>
              <a:t>F8-15 bit2 =1</a:t>
            </a:r>
            <a:r>
              <a:rPr lang="zh-CN" altLang="en-US" sz="1800" dirty="0"/>
              <a:t>开通，默认为双击销号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75" y="1505145"/>
            <a:ext cx="2199812" cy="29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COB-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新功能介绍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549077" y="2073883"/>
            <a:ext cx="11087711" cy="3994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  </a:t>
            </a:r>
            <a:r>
              <a:rPr lang="zh-CN" altLang="en-US" dirty="0"/>
              <a:t>支持中英文播报</a:t>
            </a:r>
            <a:r>
              <a:rPr lang="en-US" altLang="zh-CN" dirty="0"/>
              <a:t>/</a:t>
            </a:r>
            <a:r>
              <a:rPr lang="zh-CN" altLang="en-US" dirty="0"/>
              <a:t>语音报站功能关闭的快捷设置功能</a:t>
            </a: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10125"/>
              </p:ext>
            </p:extLst>
          </p:nvPr>
        </p:nvGraphicFramePr>
        <p:xfrm>
          <a:off x="1032307" y="3034860"/>
          <a:ext cx="8490045" cy="2072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313">
                  <a:extLst>
                    <a:ext uri="{9D8B030D-6E8A-4147-A177-3AD203B41FA5}">
                      <a16:colId xmlns:a16="http://schemas.microsoft.com/office/drawing/2014/main" val="1885527821"/>
                    </a:ext>
                  </a:extLst>
                </a:gridCol>
                <a:gridCol w="3044983">
                  <a:extLst>
                    <a:ext uri="{9D8B030D-6E8A-4147-A177-3AD203B41FA5}">
                      <a16:colId xmlns:a16="http://schemas.microsoft.com/office/drawing/2014/main" val="1504075738"/>
                    </a:ext>
                  </a:extLst>
                </a:gridCol>
                <a:gridCol w="3269749">
                  <a:extLst>
                    <a:ext uri="{9D8B030D-6E8A-4147-A177-3AD203B41FA5}">
                      <a16:colId xmlns:a16="http://schemas.microsoft.com/office/drawing/2014/main" val="4165091366"/>
                    </a:ext>
                  </a:extLst>
                </a:gridCol>
              </a:tblGrid>
              <a:tr h="487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功能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说明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操作方法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</a:endParaRP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2879319693"/>
                  </a:ext>
                </a:extLst>
              </a:tr>
              <a:tr h="854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支持参数快捷设置功能</a:t>
                      </a: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报站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中英文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语言选择快捷设置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，方便现场进行修改操作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上电跳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Boot 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后长按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1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楼按钮不释放每隔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2s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切换一次报站语言（中文、英文）。</a:t>
                      </a: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27899316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语音报站功能设置：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默认开</a:t>
                      </a: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启</a:t>
                      </a: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，可以修改为关闭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关闭后，仅</a:t>
                      </a: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播放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”</a:t>
                      </a: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叮咚</a:t>
                      </a: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”</a:t>
                      </a: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到站钟声音，灵活满足订单要求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effectLst/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通过按钮进入设定菜单，关闭语音报站功能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</a:endParaRP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178723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4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指示灯状态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7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152984"/>
              </p:ext>
            </p:extLst>
          </p:nvPr>
        </p:nvGraphicFramePr>
        <p:xfrm>
          <a:off x="558899" y="1746509"/>
          <a:ext cx="10864764" cy="376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7751">
                  <a:extLst>
                    <a:ext uri="{9D8B030D-6E8A-4147-A177-3AD203B41FA5}">
                      <a16:colId xmlns:a16="http://schemas.microsoft.com/office/drawing/2014/main" val="1253949253"/>
                    </a:ext>
                  </a:extLst>
                </a:gridCol>
                <a:gridCol w="4865636">
                  <a:extLst>
                    <a:ext uri="{9D8B030D-6E8A-4147-A177-3AD203B41FA5}">
                      <a16:colId xmlns:a16="http://schemas.microsoft.com/office/drawing/2014/main" val="2258973110"/>
                    </a:ext>
                  </a:extLst>
                </a:gridCol>
                <a:gridCol w="3561377">
                  <a:extLst>
                    <a:ext uri="{9D8B030D-6E8A-4147-A177-3AD203B41FA5}">
                      <a16:colId xmlns:a16="http://schemas.microsoft.com/office/drawing/2014/main" val="4275895599"/>
                    </a:ext>
                  </a:extLst>
                </a:gridCol>
              </a:tblGrid>
              <a:tr h="274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</a:rPr>
                        <a:t>指示灯名称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</a:rPr>
                        <a:t>状态类型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</a:rPr>
                        <a:t>指示灯显示状态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3396621614"/>
                  </a:ext>
                </a:extLst>
              </a:tr>
              <a:tr h="2907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7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</a:rPr>
                        <a:t>电源指示灯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(POWER)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>
                          <a:effectLst/>
                        </a:rPr>
                        <a:t>上电默认状态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>
                          <a:effectLst/>
                        </a:rPr>
                        <a:t>常亮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4038795123"/>
                  </a:ext>
                </a:extLst>
              </a:tr>
              <a:tr h="5814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</a:rPr>
                        <a:t>程序正常运行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</a:rPr>
                        <a:t>运行闪烁显示，闪烁频率为</a:t>
                      </a:r>
                      <a:r>
                        <a:rPr lang="en-US" sz="1700" kern="100" dirty="0">
                          <a:effectLst/>
                        </a:rPr>
                        <a:t>1HZ </a:t>
                      </a:r>
                      <a:r>
                        <a:rPr lang="zh-CN" sz="1700" kern="100" dirty="0">
                          <a:effectLst/>
                        </a:rPr>
                        <a:t>（亮</a:t>
                      </a:r>
                      <a:r>
                        <a:rPr lang="en-US" sz="1700" kern="100" dirty="0">
                          <a:effectLst/>
                        </a:rPr>
                        <a:t>500ms</a:t>
                      </a:r>
                      <a:r>
                        <a:rPr lang="zh-CN" sz="1700" kern="100" dirty="0">
                          <a:effectLst/>
                        </a:rPr>
                        <a:t>，灭</a:t>
                      </a:r>
                      <a:r>
                        <a:rPr lang="en-US" sz="1700" kern="100" dirty="0">
                          <a:effectLst/>
                        </a:rPr>
                        <a:t>500ms</a:t>
                      </a:r>
                      <a:r>
                        <a:rPr lang="zh-CN" sz="1700" kern="100" dirty="0">
                          <a:effectLst/>
                        </a:rPr>
                        <a:t>）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3646931564"/>
                  </a:ext>
                </a:extLst>
              </a:tr>
              <a:tr h="29071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7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7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7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7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7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</a:rPr>
                        <a:t>通信指示灯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(MOD)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</a:rPr>
                        <a:t>上电默认状态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>
                          <a:effectLst/>
                        </a:rPr>
                        <a:t>常灭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129565732"/>
                  </a:ext>
                </a:extLst>
              </a:tr>
              <a:tr h="5814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</a:rPr>
                        <a:t>非加密</a:t>
                      </a:r>
                      <a:r>
                        <a:rPr lang="zh-CN" altLang="en-US" sz="1700" kern="100" dirty="0">
                          <a:effectLst/>
                        </a:rPr>
                        <a:t>指令板</a:t>
                      </a:r>
                      <a:r>
                        <a:rPr lang="zh-CN" sz="1700" kern="100" dirty="0">
                          <a:effectLst/>
                        </a:rPr>
                        <a:t>，接收到正确的数据帧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>
                          <a:effectLst/>
                        </a:rPr>
                        <a:t>灯闪烁显示，</a:t>
                      </a:r>
                      <a:r>
                        <a:rPr lang="zh-CN" sz="1700" kern="100" dirty="0">
                          <a:effectLst/>
                        </a:rPr>
                        <a:t>闪烁频率为</a:t>
                      </a:r>
                      <a:r>
                        <a:rPr lang="en-US" sz="1700" kern="100" dirty="0">
                          <a:effectLst/>
                        </a:rPr>
                        <a:t>2HZ</a:t>
                      </a:r>
                      <a:r>
                        <a:rPr lang="zh-CN" sz="1700" kern="100" dirty="0">
                          <a:effectLst/>
                        </a:rPr>
                        <a:t>（亮</a:t>
                      </a:r>
                      <a:r>
                        <a:rPr lang="en-US" sz="1700" kern="100" dirty="0">
                          <a:effectLst/>
                        </a:rPr>
                        <a:t>250ms</a:t>
                      </a:r>
                      <a:r>
                        <a:rPr lang="zh-CN" sz="1700" kern="100" dirty="0">
                          <a:effectLst/>
                        </a:rPr>
                        <a:t>，灭</a:t>
                      </a:r>
                      <a:r>
                        <a:rPr lang="en-US" sz="1700" kern="100" dirty="0">
                          <a:effectLst/>
                        </a:rPr>
                        <a:t>250ms</a:t>
                      </a:r>
                      <a:r>
                        <a:rPr lang="zh-CN" sz="1700" kern="100" dirty="0">
                          <a:effectLst/>
                        </a:rPr>
                        <a:t>）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598885733"/>
                  </a:ext>
                </a:extLst>
              </a:tr>
              <a:tr h="872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</a:rPr>
                        <a:t>加密</a:t>
                      </a:r>
                      <a:r>
                        <a:rPr lang="zh-CN" altLang="en-US" sz="1700" kern="100" dirty="0">
                          <a:effectLst/>
                        </a:rPr>
                        <a:t>指令</a:t>
                      </a:r>
                      <a:r>
                        <a:rPr lang="zh-CN" sz="1700" kern="100" dirty="0">
                          <a:effectLst/>
                        </a:rPr>
                        <a:t>板，自认证、系统认证、厂家编码信息校验均成功，且接收到本地数据帧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>
                          <a:effectLst/>
                        </a:rPr>
                        <a:t>灯闪烁显示，</a:t>
                      </a:r>
                      <a:r>
                        <a:rPr lang="zh-CN" sz="1700" kern="100" dirty="0">
                          <a:effectLst/>
                        </a:rPr>
                        <a:t>闪烁频率为</a:t>
                      </a:r>
                      <a:r>
                        <a:rPr lang="en-US" sz="1700" kern="100" dirty="0">
                          <a:effectLst/>
                        </a:rPr>
                        <a:t>2HZ</a:t>
                      </a:r>
                      <a:r>
                        <a:rPr lang="zh-CN" sz="1700" kern="100" dirty="0">
                          <a:effectLst/>
                        </a:rPr>
                        <a:t>（亮</a:t>
                      </a:r>
                      <a:r>
                        <a:rPr lang="en-US" sz="1700" kern="100" dirty="0">
                          <a:effectLst/>
                        </a:rPr>
                        <a:t>250ms</a:t>
                      </a:r>
                      <a:r>
                        <a:rPr lang="zh-CN" sz="1700" kern="100" dirty="0">
                          <a:effectLst/>
                        </a:rPr>
                        <a:t>，灭</a:t>
                      </a:r>
                      <a:r>
                        <a:rPr lang="en-US" sz="1700" kern="100" dirty="0">
                          <a:effectLst/>
                        </a:rPr>
                        <a:t>250ms</a:t>
                      </a:r>
                      <a:r>
                        <a:rPr lang="zh-CN" sz="1700" kern="100" dirty="0">
                          <a:effectLst/>
                        </a:rPr>
                        <a:t>）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1068855813"/>
                  </a:ext>
                </a:extLst>
              </a:tr>
              <a:tr h="872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</a:rPr>
                        <a:t>加密</a:t>
                      </a:r>
                      <a:r>
                        <a:rPr lang="zh-CN" altLang="en-US" sz="1700" kern="100" dirty="0">
                          <a:effectLst/>
                        </a:rPr>
                        <a:t>指令板</a:t>
                      </a:r>
                      <a:r>
                        <a:rPr lang="zh-CN" sz="1700" kern="100" dirty="0">
                          <a:effectLst/>
                        </a:rPr>
                        <a:t>，系统认证或厂家编码信息校验失败 或者上电</a:t>
                      </a:r>
                      <a:r>
                        <a:rPr lang="en-US" sz="1700" kern="100" dirty="0">
                          <a:effectLst/>
                        </a:rPr>
                        <a:t>10s</a:t>
                      </a:r>
                      <a:r>
                        <a:rPr lang="zh-CN" sz="1700" kern="100" dirty="0">
                          <a:effectLst/>
                        </a:rPr>
                        <a:t>仍接收不到正确的本地帧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常亮</a:t>
                      </a:r>
                      <a:r>
                        <a:rPr lang="en-US" alt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zh-CN" alt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表示协议等有问题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3817554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6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相关配件介绍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—CCB-F1S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2"/>
          <a:srcRect l="15784" t="-545" r="22017" b="13986"/>
          <a:stretch>
            <a:fillRect/>
          </a:stretch>
        </p:blipFill>
        <p:spPr>
          <a:xfrm>
            <a:off x="403709" y="1408497"/>
            <a:ext cx="3396615" cy="31635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24" y="1741983"/>
            <a:ext cx="5821620" cy="25735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6262" y="4905552"/>
            <a:ext cx="7320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指令板</a:t>
            </a:r>
            <a:r>
              <a:rPr lang="en-US" altLang="zh-CN" sz="2000" dirty="0">
                <a:solidFill>
                  <a:srgbClr val="231F20"/>
                </a:solidFill>
                <a:latin typeface="ArialMT"/>
              </a:rPr>
              <a:t>MCTC-CCB-F1</a:t>
            </a:r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是轿顶一体化产品中的轿内指令板，</a:t>
            </a:r>
            <a:endParaRPr lang="en-US" altLang="zh-CN" sz="2000" dirty="0">
              <a:solidFill>
                <a:srgbClr val="231F2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它包含了</a:t>
            </a:r>
            <a:r>
              <a:rPr lang="en-US" altLang="zh-CN" sz="2000" dirty="0">
                <a:solidFill>
                  <a:srgbClr val="231F20"/>
                </a:solidFill>
                <a:latin typeface="ArialMT"/>
              </a:rPr>
              <a:t>8</a:t>
            </a:r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个输入， </a:t>
            </a:r>
            <a:r>
              <a:rPr lang="en-US" altLang="zh-CN" sz="2000" dirty="0">
                <a:solidFill>
                  <a:srgbClr val="231F20"/>
                </a:solidFill>
                <a:latin typeface="ArialMT"/>
              </a:rPr>
              <a:t>8</a:t>
            </a:r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个输出接口，一般级联在</a:t>
            </a:r>
            <a:r>
              <a:rPr lang="en-US" altLang="zh-CN" sz="2000" dirty="0">
                <a:solidFill>
                  <a:srgbClr val="231F20"/>
                </a:solidFill>
                <a:latin typeface="ArialMT"/>
              </a:rPr>
              <a:t>COB</a:t>
            </a:r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上用，</a:t>
            </a:r>
            <a:endParaRPr lang="en-US" altLang="zh-CN" sz="2000" dirty="0">
              <a:solidFill>
                <a:srgbClr val="231F2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若</a:t>
            </a:r>
            <a:r>
              <a:rPr lang="en-US" altLang="zh-CN" sz="2000" dirty="0">
                <a:solidFill>
                  <a:srgbClr val="231F20"/>
                </a:solidFill>
                <a:latin typeface="ArialMT"/>
              </a:rPr>
              <a:t>COB</a:t>
            </a:r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altLang="zh-CN" sz="2000" dirty="0">
                <a:solidFill>
                  <a:srgbClr val="231F20"/>
                </a:solidFill>
                <a:latin typeface="ArialMT"/>
              </a:rPr>
              <a:t>16</a:t>
            </a:r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层满足不了需求，可级联</a:t>
            </a:r>
            <a:r>
              <a:rPr lang="en-US" altLang="zh-CN" sz="2000" dirty="0">
                <a:solidFill>
                  <a:srgbClr val="231F20"/>
                </a:solidFill>
                <a:latin typeface="ArialMT"/>
              </a:rPr>
              <a:t>CCB</a:t>
            </a:r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进行楼层扩展，每块</a:t>
            </a:r>
            <a:r>
              <a:rPr lang="en-US" altLang="zh-CN" sz="2000" dirty="0">
                <a:solidFill>
                  <a:srgbClr val="231F20"/>
                </a:solidFill>
                <a:latin typeface="ArialMT"/>
              </a:rPr>
              <a:t>CCB</a:t>
            </a:r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负责</a:t>
            </a:r>
            <a:r>
              <a:rPr lang="en-US" altLang="zh-CN" sz="2000" dirty="0">
                <a:solidFill>
                  <a:srgbClr val="231F20"/>
                </a:solidFill>
                <a:latin typeface="ArialMT"/>
              </a:rPr>
              <a:t>8</a:t>
            </a:r>
            <a:r>
              <a:rPr lang="zh-CN" altLang="en-US" sz="2000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个楼层的按钮输入和输出显示。</a:t>
            </a:r>
            <a:r>
              <a:rPr lang="zh-CN" altLang="en-US" sz="2000" dirty="0"/>
              <a:t> 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250" y="1408497"/>
            <a:ext cx="3444914" cy="483613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1388436" y="5929745"/>
            <a:ext cx="415637" cy="3602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636250" y="5929745"/>
            <a:ext cx="1242041" cy="3602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37935" y="6348756"/>
            <a:ext cx="3664377" cy="458714"/>
          </a:xfrm>
          <a:prstGeom prst="rect">
            <a:avLst/>
          </a:prstGeom>
          <a:noFill/>
          <a:ln>
            <a:noFill/>
          </a:ln>
        </p:spPr>
        <p:txBody>
          <a:bodyPr wrap="square" lIns="179959" tIns="89979" rIns="179959" bIns="89979" rtlCol="0">
            <a:spAutoFit/>
          </a:bodyPr>
          <a:lstStyle/>
          <a:p>
            <a:r>
              <a:rPr lang="zh-CN" altLang="en-US" dirty="0"/>
              <a:t>拨码记不住不要紧，图纸上都有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980218" y="5929745"/>
            <a:ext cx="656032" cy="41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833034"/>
            <a:ext cx="905933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上下箭头 13"/>
          <p:cNvSpPr/>
          <p:nvPr/>
        </p:nvSpPr>
        <p:spPr>
          <a:xfrm>
            <a:off x="1625600" y="2901952"/>
            <a:ext cx="162984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0421" name="文本框 18"/>
          <p:cNvSpPr txBox="1">
            <a:spLocks noChangeArrowheads="1"/>
          </p:cNvSpPr>
          <p:nvPr/>
        </p:nvSpPr>
        <p:spPr bwMode="auto">
          <a:xfrm>
            <a:off x="859367" y="3081867"/>
            <a:ext cx="8403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COB1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左右箭头 15"/>
          <p:cNvSpPr/>
          <p:nvPr/>
        </p:nvSpPr>
        <p:spPr>
          <a:xfrm>
            <a:off x="8231718" y="5865284"/>
            <a:ext cx="764116" cy="118533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0" name="上下箭头 19"/>
          <p:cNvSpPr/>
          <p:nvPr/>
        </p:nvSpPr>
        <p:spPr>
          <a:xfrm>
            <a:off x="2163233" y="2901952"/>
            <a:ext cx="162984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0424" name="文本框 22"/>
          <p:cNvSpPr txBox="1">
            <a:spLocks noChangeArrowheads="1"/>
          </p:cNvSpPr>
          <p:nvPr/>
        </p:nvSpPr>
        <p:spPr bwMode="auto">
          <a:xfrm>
            <a:off x="5698068" y="3113618"/>
            <a:ext cx="8276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COB2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425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4" y="3778252"/>
            <a:ext cx="548217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矩形 15"/>
          <p:cNvSpPr>
            <a:spLocks noChangeArrowheads="1"/>
          </p:cNvSpPr>
          <p:nvPr/>
        </p:nvSpPr>
        <p:spPr bwMode="auto">
          <a:xfrm>
            <a:off x="510118" y="4737100"/>
            <a:ext cx="18859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427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68" y="3778252"/>
            <a:ext cx="548217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矩形 15"/>
          <p:cNvSpPr>
            <a:spLocks noChangeArrowheads="1"/>
          </p:cNvSpPr>
          <p:nvPr/>
        </p:nvSpPr>
        <p:spPr bwMode="auto">
          <a:xfrm>
            <a:off x="2601385" y="4707467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429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1" y="1833034"/>
            <a:ext cx="905933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上下箭头 44"/>
          <p:cNvSpPr/>
          <p:nvPr/>
        </p:nvSpPr>
        <p:spPr>
          <a:xfrm>
            <a:off x="4997451" y="2901952"/>
            <a:ext cx="162983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0431" name="文本框 45"/>
          <p:cNvSpPr txBox="1">
            <a:spLocks noChangeArrowheads="1"/>
          </p:cNvSpPr>
          <p:nvPr/>
        </p:nvSpPr>
        <p:spPr bwMode="auto">
          <a:xfrm>
            <a:off x="4330700" y="3105151"/>
            <a:ext cx="187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COB1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上下箭头 46"/>
          <p:cNvSpPr/>
          <p:nvPr/>
        </p:nvSpPr>
        <p:spPr>
          <a:xfrm>
            <a:off x="5535085" y="2901952"/>
            <a:ext cx="162983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60433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84" y="3778252"/>
            <a:ext cx="548216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4" name="矩形 15"/>
          <p:cNvSpPr>
            <a:spLocks noChangeArrowheads="1"/>
          </p:cNvSpPr>
          <p:nvPr/>
        </p:nvSpPr>
        <p:spPr bwMode="auto">
          <a:xfrm>
            <a:off x="3881967" y="4737100"/>
            <a:ext cx="1885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35" name="文本框 50"/>
          <p:cNvSpPr txBox="1">
            <a:spLocks noChangeArrowheads="1"/>
          </p:cNvSpPr>
          <p:nvPr/>
        </p:nvSpPr>
        <p:spPr bwMode="auto">
          <a:xfrm>
            <a:off x="2288117" y="3081867"/>
            <a:ext cx="827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COB2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36" name="文本框 51"/>
          <p:cNvSpPr txBox="1">
            <a:spLocks noChangeArrowheads="1"/>
          </p:cNvSpPr>
          <p:nvPr/>
        </p:nvSpPr>
        <p:spPr bwMode="auto">
          <a:xfrm>
            <a:off x="10047817" y="3113618"/>
            <a:ext cx="827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COB2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437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1833034"/>
            <a:ext cx="903817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上下箭头 53"/>
          <p:cNvSpPr/>
          <p:nvPr/>
        </p:nvSpPr>
        <p:spPr>
          <a:xfrm>
            <a:off x="9345085" y="2901952"/>
            <a:ext cx="165100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0439" name="文本框 54"/>
          <p:cNvSpPr txBox="1">
            <a:spLocks noChangeArrowheads="1"/>
          </p:cNvSpPr>
          <p:nvPr/>
        </p:nvSpPr>
        <p:spPr bwMode="auto">
          <a:xfrm>
            <a:off x="8680451" y="3105151"/>
            <a:ext cx="187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COB1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上下箭头 55"/>
          <p:cNvSpPr/>
          <p:nvPr/>
        </p:nvSpPr>
        <p:spPr>
          <a:xfrm>
            <a:off x="9882718" y="2901952"/>
            <a:ext cx="165100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60441" name="图片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4" y="3778252"/>
            <a:ext cx="548217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2" name="矩形 15"/>
          <p:cNvSpPr>
            <a:spLocks noChangeArrowheads="1"/>
          </p:cNvSpPr>
          <p:nvPr/>
        </p:nvSpPr>
        <p:spPr bwMode="auto">
          <a:xfrm>
            <a:off x="8231717" y="4737101"/>
            <a:ext cx="9376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443" name="图片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1" y="3778252"/>
            <a:ext cx="548216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68" y="5564717"/>
            <a:ext cx="1350433" cy="7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5" name="矩形 15"/>
          <p:cNvSpPr>
            <a:spLocks noChangeArrowheads="1"/>
          </p:cNvSpPr>
          <p:nvPr/>
        </p:nvSpPr>
        <p:spPr bwMode="auto">
          <a:xfrm>
            <a:off x="7112000" y="6195485"/>
            <a:ext cx="939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残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6" name="矩形 15"/>
          <p:cNvSpPr>
            <a:spLocks noChangeArrowheads="1"/>
          </p:cNvSpPr>
          <p:nvPr/>
        </p:nvSpPr>
        <p:spPr bwMode="auto">
          <a:xfrm>
            <a:off x="5535085" y="4442885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残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7" name="矩形 15"/>
          <p:cNvSpPr>
            <a:spLocks noChangeArrowheads="1"/>
          </p:cNvSpPr>
          <p:nvPr/>
        </p:nvSpPr>
        <p:spPr bwMode="auto">
          <a:xfrm>
            <a:off x="10327218" y="4707467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8" name="文本框 62"/>
          <p:cNvSpPr txBox="1">
            <a:spLocks noChangeArrowheads="1"/>
          </p:cNvSpPr>
          <p:nvPr/>
        </p:nvSpPr>
        <p:spPr bwMode="auto">
          <a:xfrm>
            <a:off x="1507068" y="1210734"/>
            <a:ext cx="12742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7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2667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667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</a:p>
        </p:txBody>
      </p:sp>
      <p:pic>
        <p:nvPicPr>
          <p:cNvPr id="60449" name="图片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34" y="3769784"/>
            <a:ext cx="1350433" cy="7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0" name="文本框 64"/>
          <p:cNvSpPr txBox="1">
            <a:spLocks noChangeArrowheads="1"/>
          </p:cNvSpPr>
          <p:nvPr/>
        </p:nvSpPr>
        <p:spPr bwMode="auto">
          <a:xfrm>
            <a:off x="4762501" y="1210734"/>
            <a:ext cx="12742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7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2667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667">
                <a:latin typeface="微软雅黑" panose="020B0503020204020204" pitchFamily="34" charset="-122"/>
                <a:ea typeface="微软雅黑" panose="020B0503020204020204" pitchFamily="34" charset="-122"/>
              </a:rPr>
              <a:t>残</a:t>
            </a:r>
          </a:p>
        </p:txBody>
      </p:sp>
      <p:sp>
        <p:nvSpPr>
          <p:cNvPr id="60451" name="文本框 65"/>
          <p:cNvSpPr txBox="1">
            <a:spLocks noChangeArrowheads="1"/>
          </p:cNvSpPr>
          <p:nvPr/>
        </p:nvSpPr>
        <p:spPr bwMode="auto">
          <a:xfrm>
            <a:off x="8890001" y="1248834"/>
            <a:ext cx="17653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7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2667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667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en-US" altLang="zh-CN" sz="2667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667">
                <a:latin typeface="微软雅黑" panose="020B0503020204020204" pitchFamily="34" charset="-122"/>
                <a:ea typeface="微软雅黑" panose="020B0503020204020204" pitchFamily="34" charset="-122"/>
              </a:rPr>
              <a:t>残</a:t>
            </a:r>
          </a:p>
        </p:txBody>
      </p:sp>
      <p:sp>
        <p:nvSpPr>
          <p:cNvPr id="37" name="Date Placeholder 3"/>
          <p:cNvSpPr txBox="1">
            <a:spLocks/>
          </p:cNvSpPr>
          <p:nvPr/>
        </p:nvSpPr>
        <p:spPr>
          <a:xfrm>
            <a:off x="0" y="6438900"/>
            <a:ext cx="11328400" cy="2878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defTabSz="1219170">
              <a:defRPr/>
            </a:pPr>
            <a:fld id="{C75AD795-DE6C-4DDC-9200-E45B8EC04E9E}" type="datetime1">
              <a:rPr lang="zh-CN" altLang="en-US" sz="1067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pPr defTabSz="1219170">
                <a:defRPr/>
              </a:pPr>
              <a:t>2024/2/24</a:t>
            </a:fld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Confidential  |  © Shanghai BST Corporation  </a:t>
            </a:r>
          </a:p>
        </p:txBody>
      </p:sp>
      <p:sp>
        <p:nvSpPr>
          <p:cNvPr id="60453" name="灯片编号占位符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90575" indent="-380990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3962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3547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3131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352716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962301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571886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5181470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fld id="{58BE3C7B-2FA8-4934-8F85-4D1DE43ED01F}" type="slidenum">
              <a:rPr altLang="zh-CN" sz="1067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lnSpc>
                  <a:spcPct val="150000"/>
                </a:lnSpc>
              </a:pPr>
              <a:t>35</a:t>
            </a:fld>
            <a:endParaRPr lang="zh-CN" altLang="en-US" sz="1067"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AutoShape 4"/>
          <p:cNvSpPr/>
          <p:nvPr/>
        </p:nvSpPr>
        <p:spPr bwMode="auto">
          <a:xfrm>
            <a:off x="399412" y="119014"/>
            <a:ext cx="8645743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方案说明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较顶检修箱与操作箱连接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单门多操作箱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5413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833034"/>
            <a:ext cx="905933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上下箭头 13"/>
          <p:cNvSpPr/>
          <p:nvPr/>
        </p:nvSpPr>
        <p:spPr>
          <a:xfrm>
            <a:off x="1625600" y="2901952"/>
            <a:ext cx="162984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0421" name="文本框 18"/>
          <p:cNvSpPr txBox="1">
            <a:spLocks noChangeArrowheads="1"/>
          </p:cNvSpPr>
          <p:nvPr/>
        </p:nvSpPr>
        <p:spPr bwMode="auto">
          <a:xfrm>
            <a:off x="859367" y="3081867"/>
            <a:ext cx="8403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COB1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上下箭头 19"/>
          <p:cNvSpPr/>
          <p:nvPr/>
        </p:nvSpPr>
        <p:spPr>
          <a:xfrm>
            <a:off x="2163233" y="2901952"/>
            <a:ext cx="162984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60425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4" y="3778252"/>
            <a:ext cx="548217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矩形 15"/>
          <p:cNvSpPr>
            <a:spLocks noChangeArrowheads="1"/>
          </p:cNvSpPr>
          <p:nvPr/>
        </p:nvSpPr>
        <p:spPr bwMode="auto">
          <a:xfrm>
            <a:off x="510118" y="4737100"/>
            <a:ext cx="18859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427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68" y="3778252"/>
            <a:ext cx="548217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矩形 15"/>
          <p:cNvSpPr>
            <a:spLocks noChangeArrowheads="1"/>
          </p:cNvSpPr>
          <p:nvPr/>
        </p:nvSpPr>
        <p:spPr bwMode="auto">
          <a:xfrm>
            <a:off x="2601385" y="4707467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35" name="文本框 50"/>
          <p:cNvSpPr txBox="1">
            <a:spLocks noChangeArrowheads="1"/>
          </p:cNvSpPr>
          <p:nvPr/>
        </p:nvSpPr>
        <p:spPr bwMode="auto">
          <a:xfrm>
            <a:off x="2288117" y="3081867"/>
            <a:ext cx="827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COB2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8" name="文本框 62"/>
          <p:cNvSpPr txBox="1">
            <a:spLocks noChangeArrowheads="1"/>
          </p:cNvSpPr>
          <p:nvPr/>
        </p:nvSpPr>
        <p:spPr bwMode="auto">
          <a:xfrm>
            <a:off x="1507068" y="1210734"/>
            <a:ext cx="12742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26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6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</a:p>
        </p:txBody>
      </p:sp>
      <p:sp>
        <p:nvSpPr>
          <p:cNvPr id="37" name="Date Placeholder 3"/>
          <p:cNvSpPr txBox="1">
            <a:spLocks/>
          </p:cNvSpPr>
          <p:nvPr/>
        </p:nvSpPr>
        <p:spPr>
          <a:xfrm>
            <a:off x="0" y="6438900"/>
            <a:ext cx="11328400" cy="2878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defTabSz="1219170">
              <a:defRPr/>
            </a:pPr>
            <a:fld id="{C75AD795-DE6C-4DDC-9200-E45B8EC04E9E}" type="datetime1">
              <a:rPr lang="zh-CN" altLang="en-US" sz="1067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pPr defTabSz="1219170">
                <a:defRPr/>
              </a:pPr>
              <a:t>2024/2/24</a:t>
            </a:fld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Confidential  |  © Shanghai BST Corporation  </a:t>
            </a:r>
          </a:p>
        </p:txBody>
      </p:sp>
      <p:sp>
        <p:nvSpPr>
          <p:cNvPr id="60453" name="灯片编号占位符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90575" indent="-380990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3962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3547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3131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352716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962301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571886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5181470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fld id="{58BE3C7B-2FA8-4934-8F85-4D1DE43ED01F}" type="slidenum">
              <a:rPr altLang="zh-CN" sz="1067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lnSpc>
                  <a:spcPct val="150000"/>
                </a:lnSpc>
              </a:pPr>
              <a:t>36</a:t>
            </a:fld>
            <a:endParaRPr lang="zh-CN" altLang="en-US" sz="1067"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89473"/>
              </p:ext>
            </p:extLst>
          </p:nvPr>
        </p:nvGraphicFramePr>
        <p:xfrm>
          <a:off x="4071697" y="1499217"/>
          <a:ext cx="66240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004">
                  <a:extLst>
                    <a:ext uri="{9D8B030D-6E8A-4147-A177-3AD203B41FA5}">
                      <a16:colId xmlns:a16="http://schemas.microsoft.com/office/drawing/2014/main" val="3349094622"/>
                    </a:ext>
                  </a:extLst>
                </a:gridCol>
                <a:gridCol w="2208004">
                  <a:extLst>
                    <a:ext uri="{9D8B030D-6E8A-4147-A177-3AD203B41FA5}">
                      <a16:colId xmlns:a16="http://schemas.microsoft.com/office/drawing/2014/main" val="412639063"/>
                    </a:ext>
                  </a:extLst>
                </a:gridCol>
                <a:gridCol w="2208004">
                  <a:extLst>
                    <a:ext uri="{9D8B030D-6E8A-4147-A177-3AD203B41FA5}">
                      <a16:colId xmlns:a16="http://schemas.microsoft.com/office/drawing/2014/main" val="234709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3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FB-01=1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确保为单门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5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808561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/>
          <a:srcRect r="51600" b="1577"/>
          <a:stretch/>
        </p:blipFill>
        <p:spPr>
          <a:xfrm>
            <a:off x="8024379" y="3279776"/>
            <a:ext cx="1172441" cy="14145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756" y="4986868"/>
            <a:ext cx="3458034" cy="1210936"/>
          </a:xfrm>
          <a:prstGeom prst="rect">
            <a:avLst/>
          </a:prstGeom>
        </p:spPr>
      </p:pic>
      <p:sp>
        <p:nvSpPr>
          <p:cNvPr id="41" name="矩形 15"/>
          <p:cNvSpPr>
            <a:spLocks noChangeArrowheads="1"/>
          </p:cNvSpPr>
          <p:nvPr/>
        </p:nvSpPr>
        <p:spPr bwMode="auto">
          <a:xfrm>
            <a:off x="3978613" y="3589117"/>
            <a:ext cx="2668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最大支持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拨码不变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按照贯通门来拨码</a:t>
            </a:r>
          </a:p>
        </p:txBody>
      </p:sp>
      <p:sp>
        <p:nvSpPr>
          <p:cNvPr id="42" name="矩形 15"/>
          <p:cNvSpPr>
            <a:spLocks noChangeArrowheads="1"/>
          </p:cNvSpPr>
          <p:nvPr/>
        </p:nvSpPr>
        <p:spPr bwMode="auto">
          <a:xfrm>
            <a:off x="10177850" y="3770170"/>
            <a:ext cx="19033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COB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拨码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9074727" y="3974983"/>
            <a:ext cx="907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15"/>
          <p:cNvSpPr>
            <a:spLocks noChangeArrowheads="1"/>
          </p:cNvSpPr>
          <p:nvPr/>
        </p:nvSpPr>
        <p:spPr bwMode="auto">
          <a:xfrm>
            <a:off x="10274830" y="5155630"/>
            <a:ext cx="19033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CCB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拨码</a:t>
            </a:r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9737149" y="5324907"/>
            <a:ext cx="440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4"/>
          <p:cNvSpPr/>
          <p:nvPr/>
        </p:nvSpPr>
        <p:spPr bwMode="auto">
          <a:xfrm>
            <a:off x="428984" y="108382"/>
            <a:ext cx="8645743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方案说明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较顶检修箱与操作箱连接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单门多操作箱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4969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 txBox="1">
            <a:spLocks/>
          </p:cNvSpPr>
          <p:nvPr/>
        </p:nvSpPr>
        <p:spPr>
          <a:xfrm>
            <a:off x="0" y="6438900"/>
            <a:ext cx="11328400" cy="2878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defTabSz="1219170">
              <a:defRPr/>
            </a:pPr>
            <a:fld id="{C75AD795-DE6C-4DDC-9200-E45B8EC04E9E}" type="datetime1">
              <a:rPr lang="zh-CN" altLang="en-US" sz="1067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pPr defTabSz="1219170">
                <a:defRPr/>
              </a:pPr>
              <a:t>2024/2/24</a:t>
            </a:fld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Confidential  |  © Shanghai BST Corporation  </a:t>
            </a:r>
          </a:p>
        </p:txBody>
      </p:sp>
      <p:sp>
        <p:nvSpPr>
          <p:cNvPr id="60453" name="灯片编号占位符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90575" indent="-380990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3962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3547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3131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352716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962301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571886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5181470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fld id="{58BE3C7B-2FA8-4934-8F85-4D1DE43ED01F}" type="slidenum">
              <a:rPr altLang="zh-CN" sz="1067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lnSpc>
                  <a:spcPct val="150000"/>
                </a:lnSpc>
              </a:pPr>
              <a:t>37</a:t>
            </a:fld>
            <a:endParaRPr lang="zh-CN" altLang="en-US" sz="1067"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567938"/>
              </p:ext>
            </p:extLst>
          </p:nvPr>
        </p:nvGraphicFramePr>
        <p:xfrm>
          <a:off x="4071694" y="1499217"/>
          <a:ext cx="6985511" cy="1198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134">
                  <a:extLst>
                    <a:ext uri="{9D8B030D-6E8A-4147-A177-3AD203B41FA5}">
                      <a16:colId xmlns:a16="http://schemas.microsoft.com/office/drawing/2014/main" val="3349094622"/>
                    </a:ext>
                  </a:extLst>
                </a:gridCol>
                <a:gridCol w="4685377">
                  <a:extLst>
                    <a:ext uri="{9D8B030D-6E8A-4147-A177-3AD203B41FA5}">
                      <a16:colId xmlns:a16="http://schemas.microsoft.com/office/drawing/2014/main" val="412639063"/>
                    </a:ext>
                  </a:extLst>
                </a:gridCol>
              </a:tblGrid>
              <a:tr h="305420">
                <a:tc>
                  <a:txBody>
                    <a:bodyPr/>
                    <a:lstStyle/>
                    <a:p>
                      <a:r>
                        <a:rPr lang="zh-CN" altLang="en-US" dirty="0"/>
                        <a:t>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37091"/>
                  </a:ext>
                </a:extLst>
              </a:tr>
              <a:tr h="305420">
                <a:tc>
                  <a:txBody>
                    <a:bodyPr/>
                    <a:lstStyle/>
                    <a:p>
                      <a:r>
                        <a:rPr lang="en-US" altLang="zh-CN" dirty="0"/>
                        <a:t>FB-01=1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确保为单门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59137"/>
                  </a:ext>
                </a:extLst>
              </a:tr>
              <a:tr h="467175">
                <a:tc>
                  <a:txBody>
                    <a:bodyPr/>
                    <a:lstStyle/>
                    <a:p>
                      <a:r>
                        <a:rPr lang="en-US" altLang="zh-CN" dirty="0"/>
                        <a:t>F6-40 Bit 12=1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Bit12	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单门内召辅指令（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COB2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）用作残障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808561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51600" b="1577"/>
          <a:stretch/>
        </p:blipFill>
        <p:spPr>
          <a:xfrm>
            <a:off x="8024379" y="3279776"/>
            <a:ext cx="1172441" cy="14145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756" y="4986868"/>
            <a:ext cx="3458034" cy="1210936"/>
          </a:xfrm>
          <a:prstGeom prst="rect">
            <a:avLst/>
          </a:prstGeom>
        </p:spPr>
      </p:pic>
      <p:sp>
        <p:nvSpPr>
          <p:cNvPr id="41" name="矩形 15"/>
          <p:cNvSpPr>
            <a:spLocks noChangeArrowheads="1"/>
          </p:cNvSpPr>
          <p:nvPr/>
        </p:nvSpPr>
        <p:spPr bwMode="auto">
          <a:xfrm>
            <a:off x="3978613" y="3589117"/>
            <a:ext cx="2962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最大支持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拨码不变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残障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按照后门来拨码</a:t>
            </a:r>
          </a:p>
        </p:txBody>
      </p:sp>
      <p:sp>
        <p:nvSpPr>
          <p:cNvPr id="42" name="矩形 15"/>
          <p:cNvSpPr>
            <a:spLocks noChangeArrowheads="1"/>
          </p:cNvSpPr>
          <p:nvPr/>
        </p:nvSpPr>
        <p:spPr bwMode="auto">
          <a:xfrm>
            <a:off x="9982200" y="3770170"/>
            <a:ext cx="2098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残障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COB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拨码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9074727" y="3974983"/>
            <a:ext cx="907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15"/>
          <p:cNvSpPr>
            <a:spLocks noChangeArrowheads="1"/>
          </p:cNvSpPr>
          <p:nvPr/>
        </p:nvSpPr>
        <p:spPr bwMode="auto">
          <a:xfrm>
            <a:off x="10177850" y="5155630"/>
            <a:ext cx="20002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残障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CCB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拨码</a:t>
            </a:r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9737149" y="5324907"/>
            <a:ext cx="440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22"/>
          <p:cNvSpPr txBox="1">
            <a:spLocks noChangeArrowheads="1"/>
          </p:cNvSpPr>
          <p:nvPr/>
        </p:nvSpPr>
        <p:spPr bwMode="auto">
          <a:xfrm>
            <a:off x="2400694" y="3113618"/>
            <a:ext cx="8276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COB2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77" y="1833034"/>
            <a:ext cx="905933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上下箭头 33"/>
          <p:cNvSpPr/>
          <p:nvPr/>
        </p:nvSpPr>
        <p:spPr>
          <a:xfrm>
            <a:off x="1700077" y="2901952"/>
            <a:ext cx="162983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5" name="文本框 45"/>
          <p:cNvSpPr txBox="1">
            <a:spLocks noChangeArrowheads="1"/>
          </p:cNvSpPr>
          <p:nvPr/>
        </p:nvSpPr>
        <p:spPr bwMode="auto">
          <a:xfrm>
            <a:off x="1033326" y="3105151"/>
            <a:ext cx="187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COB1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上下箭头 35"/>
          <p:cNvSpPr/>
          <p:nvPr/>
        </p:nvSpPr>
        <p:spPr>
          <a:xfrm>
            <a:off x="2237711" y="2901952"/>
            <a:ext cx="162983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3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10" y="3778252"/>
            <a:ext cx="548216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15"/>
          <p:cNvSpPr>
            <a:spLocks noChangeArrowheads="1"/>
          </p:cNvSpPr>
          <p:nvPr/>
        </p:nvSpPr>
        <p:spPr bwMode="auto">
          <a:xfrm>
            <a:off x="584593" y="4737100"/>
            <a:ext cx="1885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15"/>
          <p:cNvSpPr>
            <a:spLocks noChangeArrowheads="1"/>
          </p:cNvSpPr>
          <p:nvPr/>
        </p:nvSpPr>
        <p:spPr bwMode="auto">
          <a:xfrm>
            <a:off x="2237711" y="4442885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残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60" y="3769784"/>
            <a:ext cx="1350433" cy="7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文本框 64"/>
          <p:cNvSpPr txBox="1">
            <a:spLocks noChangeArrowheads="1"/>
          </p:cNvSpPr>
          <p:nvPr/>
        </p:nvSpPr>
        <p:spPr bwMode="auto">
          <a:xfrm>
            <a:off x="1465127" y="1210734"/>
            <a:ext cx="12742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7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2667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667">
                <a:latin typeface="微软雅黑" panose="020B0503020204020204" pitchFamily="34" charset="-122"/>
                <a:ea typeface="微软雅黑" panose="020B0503020204020204" pitchFamily="34" charset="-122"/>
              </a:rPr>
              <a:t>残</a:t>
            </a:r>
          </a:p>
        </p:txBody>
      </p:sp>
      <p:sp>
        <p:nvSpPr>
          <p:cNvPr id="23" name="AutoShape 4"/>
          <p:cNvSpPr/>
          <p:nvPr/>
        </p:nvSpPr>
        <p:spPr bwMode="auto">
          <a:xfrm>
            <a:off x="428984" y="90903"/>
            <a:ext cx="8645743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方案说明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较顶检修箱与操作箱连接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单门多操作箱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993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 txBox="1">
            <a:spLocks/>
          </p:cNvSpPr>
          <p:nvPr/>
        </p:nvSpPr>
        <p:spPr>
          <a:xfrm>
            <a:off x="0" y="6438900"/>
            <a:ext cx="11328400" cy="2878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defTabSz="1219170">
              <a:defRPr/>
            </a:pPr>
            <a:fld id="{C75AD795-DE6C-4DDC-9200-E45B8EC04E9E}" type="datetime1">
              <a:rPr lang="zh-CN" altLang="en-US" sz="1067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pPr defTabSz="1219170">
                <a:defRPr/>
              </a:pPr>
              <a:t>2024/2/24</a:t>
            </a:fld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Confidential  |  © Shanghai BST Corporation  </a:t>
            </a:r>
          </a:p>
        </p:txBody>
      </p:sp>
      <p:sp>
        <p:nvSpPr>
          <p:cNvPr id="60453" name="灯片编号占位符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90575" indent="-380990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3962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3547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3131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352716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962301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571886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5181470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fld id="{58BE3C7B-2FA8-4934-8F85-4D1DE43ED01F}" type="slidenum">
              <a:rPr altLang="zh-CN" sz="1067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lnSpc>
                  <a:spcPct val="150000"/>
                </a:lnSpc>
              </a:pPr>
              <a:t>38</a:t>
            </a:fld>
            <a:endParaRPr lang="zh-CN" altLang="en-US" sz="1067"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19264"/>
              </p:ext>
            </p:extLst>
          </p:nvPr>
        </p:nvGraphicFramePr>
        <p:xfrm>
          <a:off x="3978613" y="1117497"/>
          <a:ext cx="6937916" cy="250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325">
                  <a:extLst>
                    <a:ext uri="{9D8B030D-6E8A-4147-A177-3AD203B41FA5}">
                      <a16:colId xmlns:a16="http://schemas.microsoft.com/office/drawing/2014/main" val="3349094622"/>
                    </a:ext>
                  </a:extLst>
                </a:gridCol>
                <a:gridCol w="4975591">
                  <a:extLst>
                    <a:ext uri="{9D8B030D-6E8A-4147-A177-3AD203B41FA5}">
                      <a16:colId xmlns:a16="http://schemas.microsoft.com/office/drawing/2014/main" val="412639063"/>
                    </a:ext>
                  </a:extLst>
                </a:gridCol>
              </a:tblGrid>
              <a:tr h="324510">
                <a:tc>
                  <a:txBody>
                    <a:bodyPr/>
                    <a:lstStyle/>
                    <a:p>
                      <a:r>
                        <a:rPr lang="zh-CN" altLang="en-US" dirty="0"/>
                        <a:t>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37091"/>
                  </a:ext>
                </a:extLst>
              </a:tr>
              <a:tr h="324510">
                <a:tc>
                  <a:txBody>
                    <a:bodyPr/>
                    <a:lstStyle/>
                    <a:p>
                      <a:r>
                        <a:rPr lang="en-US" altLang="zh-CN" dirty="0"/>
                        <a:t>FB-01=1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确保为单门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59137"/>
                  </a:ext>
                </a:extLst>
              </a:tr>
              <a:tr h="496375">
                <a:tc>
                  <a:txBody>
                    <a:bodyPr/>
                    <a:lstStyle/>
                    <a:p>
                      <a:r>
                        <a:rPr lang="en-US" altLang="zh-CN" dirty="0"/>
                        <a:t>F6-40 Bit 12=0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Bit12=0	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单门内召辅指令（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COB2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）用作后门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808561"/>
                  </a:ext>
                </a:extLst>
              </a:tr>
              <a:tr h="496375">
                <a:tc>
                  <a:txBody>
                    <a:bodyPr/>
                    <a:lstStyle/>
                    <a:p>
                      <a:r>
                        <a:rPr lang="en-US" altLang="zh-CN" dirty="0"/>
                        <a:t>F6-40 Bit 13=1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设置对折指令的用途（只有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Bit14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有效后此参数才有效）：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：残障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061980"/>
                  </a:ext>
                </a:extLst>
              </a:tr>
              <a:tr h="496375">
                <a:tc>
                  <a:txBody>
                    <a:bodyPr/>
                    <a:lstStyle/>
                    <a:p>
                      <a:r>
                        <a:rPr lang="en-US" altLang="zh-CN" dirty="0"/>
                        <a:t>F6-40</a:t>
                      </a:r>
                      <a:r>
                        <a:rPr lang="en-US" altLang="zh-CN" baseline="0" dirty="0"/>
                        <a:t> Bit 14=1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内招指令对折功能开启，级联指令板做后门或残障功能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161892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51600" b="1577"/>
          <a:stretch/>
        </p:blipFill>
        <p:spPr>
          <a:xfrm>
            <a:off x="8024379" y="4029826"/>
            <a:ext cx="1172441" cy="1414548"/>
          </a:xfrm>
          <a:prstGeom prst="rect">
            <a:avLst/>
          </a:prstGeom>
        </p:spPr>
      </p:pic>
      <p:sp>
        <p:nvSpPr>
          <p:cNvPr id="41" name="矩形 15"/>
          <p:cNvSpPr>
            <a:spLocks noChangeArrowheads="1"/>
          </p:cNvSpPr>
          <p:nvPr/>
        </p:nvSpPr>
        <p:spPr bwMode="auto">
          <a:xfrm>
            <a:off x="3978613" y="4259661"/>
            <a:ext cx="2962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最大支持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拨码不变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残障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按照后门来拨码</a:t>
            </a:r>
          </a:p>
        </p:txBody>
      </p:sp>
      <p:sp>
        <p:nvSpPr>
          <p:cNvPr id="42" name="矩形 15"/>
          <p:cNvSpPr>
            <a:spLocks noChangeArrowheads="1"/>
          </p:cNvSpPr>
          <p:nvPr/>
        </p:nvSpPr>
        <p:spPr bwMode="auto">
          <a:xfrm>
            <a:off x="9867047" y="4338838"/>
            <a:ext cx="2098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残障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COB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拨码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8959574" y="4543651"/>
            <a:ext cx="907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77" y="1833034"/>
            <a:ext cx="905933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上下箭头 33"/>
          <p:cNvSpPr/>
          <p:nvPr/>
        </p:nvSpPr>
        <p:spPr>
          <a:xfrm>
            <a:off x="1700077" y="2901952"/>
            <a:ext cx="162983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5" name="文本框 45"/>
          <p:cNvSpPr txBox="1">
            <a:spLocks noChangeArrowheads="1"/>
          </p:cNvSpPr>
          <p:nvPr/>
        </p:nvSpPr>
        <p:spPr bwMode="auto">
          <a:xfrm>
            <a:off x="1033326" y="3105151"/>
            <a:ext cx="187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COB1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10" y="3778252"/>
            <a:ext cx="548216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15"/>
          <p:cNvSpPr>
            <a:spLocks noChangeArrowheads="1"/>
          </p:cNvSpPr>
          <p:nvPr/>
        </p:nvSpPr>
        <p:spPr bwMode="auto">
          <a:xfrm>
            <a:off x="584593" y="4737100"/>
            <a:ext cx="1885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15"/>
          <p:cNvSpPr>
            <a:spLocks noChangeArrowheads="1"/>
          </p:cNvSpPr>
          <p:nvPr/>
        </p:nvSpPr>
        <p:spPr bwMode="auto">
          <a:xfrm>
            <a:off x="3048125" y="5212366"/>
            <a:ext cx="1421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残障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94" y="5486402"/>
            <a:ext cx="1350433" cy="7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文本框 64"/>
          <p:cNvSpPr txBox="1">
            <a:spLocks noChangeArrowheads="1"/>
          </p:cNvSpPr>
          <p:nvPr/>
        </p:nvSpPr>
        <p:spPr bwMode="auto">
          <a:xfrm>
            <a:off x="1465127" y="1210734"/>
            <a:ext cx="12742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26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6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残</a:t>
            </a:r>
          </a:p>
        </p:txBody>
      </p:sp>
      <p:sp>
        <p:nvSpPr>
          <p:cNvPr id="23" name="上下箭头 22"/>
          <p:cNvSpPr/>
          <p:nvPr/>
        </p:nvSpPr>
        <p:spPr>
          <a:xfrm rot="5400000" flipH="1">
            <a:off x="2458189" y="5437186"/>
            <a:ext cx="266497" cy="807513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9" name="AutoShape 4"/>
          <p:cNvSpPr/>
          <p:nvPr/>
        </p:nvSpPr>
        <p:spPr bwMode="auto">
          <a:xfrm>
            <a:off x="439169" y="178871"/>
            <a:ext cx="8645743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方案说明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较顶检修箱与操作箱连接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单门多操作箱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9147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833034"/>
            <a:ext cx="905933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上下箭头 13"/>
          <p:cNvSpPr/>
          <p:nvPr/>
        </p:nvSpPr>
        <p:spPr>
          <a:xfrm>
            <a:off x="1625600" y="2901952"/>
            <a:ext cx="162984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0421" name="文本框 18"/>
          <p:cNvSpPr txBox="1">
            <a:spLocks noChangeArrowheads="1"/>
          </p:cNvSpPr>
          <p:nvPr/>
        </p:nvSpPr>
        <p:spPr bwMode="auto">
          <a:xfrm>
            <a:off x="859367" y="3081867"/>
            <a:ext cx="8403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COB1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上下箭头 19"/>
          <p:cNvSpPr/>
          <p:nvPr/>
        </p:nvSpPr>
        <p:spPr>
          <a:xfrm>
            <a:off x="2163233" y="2901952"/>
            <a:ext cx="162984" cy="75564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60425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4" y="3778252"/>
            <a:ext cx="548217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矩形 15"/>
          <p:cNvSpPr>
            <a:spLocks noChangeArrowheads="1"/>
          </p:cNvSpPr>
          <p:nvPr/>
        </p:nvSpPr>
        <p:spPr bwMode="auto">
          <a:xfrm>
            <a:off x="510118" y="4737100"/>
            <a:ext cx="18859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427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68" y="3778252"/>
            <a:ext cx="548217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矩形 15"/>
          <p:cNvSpPr>
            <a:spLocks noChangeArrowheads="1"/>
          </p:cNvSpPr>
          <p:nvPr/>
        </p:nvSpPr>
        <p:spPr bwMode="auto">
          <a:xfrm>
            <a:off x="2601385" y="4707467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35" name="文本框 50"/>
          <p:cNvSpPr txBox="1">
            <a:spLocks noChangeArrowheads="1"/>
          </p:cNvSpPr>
          <p:nvPr/>
        </p:nvSpPr>
        <p:spPr bwMode="auto">
          <a:xfrm>
            <a:off x="2288117" y="3081867"/>
            <a:ext cx="827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COB2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8" name="文本框 62"/>
          <p:cNvSpPr txBox="1">
            <a:spLocks noChangeArrowheads="1"/>
          </p:cNvSpPr>
          <p:nvPr/>
        </p:nvSpPr>
        <p:spPr bwMode="auto">
          <a:xfrm>
            <a:off x="1507068" y="1210734"/>
            <a:ext cx="12742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26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6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</a:p>
        </p:txBody>
      </p:sp>
      <p:sp>
        <p:nvSpPr>
          <p:cNvPr id="37" name="Date Placeholder 3"/>
          <p:cNvSpPr txBox="1">
            <a:spLocks/>
          </p:cNvSpPr>
          <p:nvPr/>
        </p:nvSpPr>
        <p:spPr>
          <a:xfrm>
            <a:off x="0" y="6438900"/>
            <a:ext cx="11328400" cy="2878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defTabSz="1219170">
              <a:defRPr/>
            </a:pPr>
            <a:fld id="{C75AD795-DE6C-4DDC-9200-E45B8EC04E9E}" type="datetime1">
              <a:rPr lang="zh-CN" altLang="en-US" sz="1067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pPr defTabSz="1219170">
                <a:defRPr/>
              </a:pPr>
              <a:t>2024/2/24</a:t>
            </a:fld>
            <a:r>
              <a:rPr lang="en-US" altLang="zh-CN" sz="1067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Confidential  |  © Shanghai BST Corporation  </a:t>
            </a:r>
          </a:p>
        </p:txBody>
      </p:sp>
      <p:sp>
        <p:nvSpPr>
          <p:cNvPr id="60453" name="灯片编号占位符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90575" indent="-380990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3962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3547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3131" indent="-304792"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352716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962301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571886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5181470" indent="-304792" defTabSz="1365217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fld id="{58BE3C7B-2FA8-4934-8F85-4D1DE43ED01F}" type="slidenum">
              <a:rPr altLang="zh-CN" sz="1067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lnSpc>
                  <a:spcPct val="150000"/>
                </a:lnSpc>
              </a:pPr>
              <a:t>39</a:t>
            </a:fld>
            <a:endParaRPr lang="zh-CN" altLang="en-US" sz="1067"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55752"/>
              </p:ext>
            </p:extLst>
          </p:nvPr>
        </p:nvGraphicFramePr>
        <p:xfrm>
          <a:off x="4071697" y="1499217"/>
          <a:ext cx="66240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004">
                  <a:extLst>
                    <a:ext uri="{9D8B030D-6E8A-4147-A177-3AD203B41FA5}">
                      <a16:colId xmlns:a16="http://schemas.microsoft.com/office/drawing/2014/main" val="3349094622"/>
                    </a:ext>
                  </a:extLst>
                </a:gridCol>
                <a:gridCol w="2208004">
                  <a:extLst>
                    <a:ext uri="{9D8B030D-6E8A-4147-A177-3AD203B41FA5}">
                      <a16:colId xmlns:a16="http://schemas.microsoft.com/office/drawing/2014/main" val="412639063"/>
                    </a:ext>
                  </a:extLst>
                </a:gridCol>
                <a:gridCol w="2208004">
                  <a:extLst>
                    <a:ext uri="{9D8B030D-6E8A-4147-A177-3AD203B41FA5}">
                      <a16:colId xmlns:a16="http://schemas.microsoft.com/office/drawing/2014/main" val="234709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3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FB-01=2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确保为双门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5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FC-01</a:t>
                      </a:r>
                      <a:r>
                        <a:rPr lang="en-US" altLang="zh-CN" baseline="0" dirty="0"/>
                        <a:t>  </a:t>
                      </a:r>
                      <a:r>
                        <a:rPr lang="zh-CN" altLang="en-US" baseline="0"/>
                        <a:t>贯通门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808561"/>
                  </a:ext>
                </a:extLst>
              </a:tr>
            </a:tbl>
          </a:graphicData>
        </a:graphic>
      </p:graphicFrame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/>
          <a:srcRect r="51600" b="1577"/>
          <a:stretch/>
        </p:blipFill>
        <p:spPr>
          <a:xfrm>
            <a:off x="8024379" y="3279776"/>
            <a:ext cx="1172441" cy="141454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756" y="4986868"/>
            <a:ext cx="3458034" cy="1210936"/>
          </a:xfrm>
          <a:prstGeom prst="rect">
            <a:avLst/>
          </a:prstGeom>
        </p:spPr>
      </p:pic>
      <p:sp>
        <p:nvSpPr>
          <p:cNvPr id="41" name="矩形 15"/>
          <p:cNvSpPr>
            <a:spLocks noChangeArrowheads="1"/>
          </p:cNvSpPr>
          <p:nvPr/>
        </p:nvSpPr>
        <p:spPr bwMode="auto">
          <a:xfrm>
            <a:off x="3978613" y="3589117"/>
            <a:ext cx="2668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最大支持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个门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拨码不变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按照贯通门来拨码</a:t>
            </a:r>
          </a:p>
        </p:txBody>
      </p:sp>
      <p:sp>
        <p:nvSpPr>
          <p:cNvPr id="42" name="矩形 15"/>
          <p:cNvSpPr>
            <a:spLocks noChangeArrowheads="1"/>
          </p:cNvSpPr>
          <p:nvPr/>
        </p:nvSpPr>
        <p:spPr bwMode="auto">
          <a:xfrm>
            <a:off x="10177850" y="3770170"/>
            <a:ext cx="19033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COB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拨码</a:t>
            </a:r>
          </a:p>
        </p:txBody>
      </p:sp>
      <p:cxnSp>
        <p:nvCxnSpPr>
          <p:cNvPr id="43" name="直接箭头连接符 42"/>
          <p:cNvCxnSpPr/>
          <p:nvPr/>
        </p:nvCxnSpPr>
        <p:spPr>
          <a:xfrm flipH="1">
            <a:off x="9074727" y="3974983"/>
            <a:ext cx="907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15"/>
          <p:cNvSpPr>
            <a:spLocks noChangeArrowheads="1"/>
          </p:cNvSpPr>
          <p:nvPr/>
        </p:nvSpPr>
        <p:spPr bwMode="auto">
          <a:xfrm>
            <a:off x="10274830" y="5155630"/>
            <a:ext cx="19033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CCB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拨码</a:t>
            </a:r>
          </a:p>
        </p:txBody>
      </p:sp>
      <p:cxnSp>
        <p:nvCxnSpPr>
          <p:cNvPr id="46" name="直接箭头连接符 45"/>
          <p:cNvCxnSpPr/>
          <p:nvPr/>
        </p:nvCxnSpPr>
        <p:spPr>
          <a:xfrm flipH="1">
            <a:off x="9737149" y="5324907"/>
            <a:ext cx="440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4"/>
          <p:cNvSpPr/>
          <p:nvPr/>
        </p:nvSpPr>
        <p:spPr bwMode="auto">
          <a:xfrm>
            <a:off x="378184" y="87758"/>
            <a:ext cx="8645743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方案说明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较顶检修箱与操作箱连接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贯通门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292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" b="2606"/>
          <a:stretch/>
        </p:blipFill>
        <p:spPr>
          <a:xfrm>
            <a:off x="4066061" y="980903"/>
            <a:ext cx="5972891" cy="5607708"/>
          </a:xfrm>
          <a:prstGeom prst="rect">
            <a:avLst/>
          </a:prstGeom>
        </p:spPr>
      </p:pic>
      <p:sp>
        <p:nvSpPr>
          <p:cNvPr id="28676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90303" indent="-380886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3543" indent="-304709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2960" indent="-304709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2377" indent="-304709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351795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961212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570629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5180046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fld id="{0F49E583-D832-4000-B1F5-8EF7E72B98D3}" type="slidenum">
              <a:rPr altLang="zh-CN" sz="1067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lnSpc>
                  <a:spcPct val="150000"/>
                </a:lnSpc>
              </a:pPr>
              <a:t>4</a:t>
            </a:fld>
            <a:endParaRPr lang="zh-CN" altLang="en-US" sz="1067"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>
            <a:stCxn id="28679" idx="3"/>
            <a:endCxn id="29" idx="1"/>
          </p:cNvCxnSpPr>
          <p:nvPr/>
        </p:nvCxnSpPr>
        <p:spPr>
          <a:xfrm>
            <a:off x="2926072" y="1843338"/>
            <a:ext cx="1139989" cy="2036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文本框 10"/>
          <p:cNvSpPr txBox="1">
            <a:spLocks noChangeArrowheads="1"/>
          </p:cNvSpPr>
          <p:nvPr/>
        </p:nvSpPr>
        <p:spPr bwMode="auto">
          <a:xfrm>
            <a:off x="1610908" y="1058508"/>
            <a:ext cx="13151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输入点（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F5-01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F5-24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更改检测信号类型和常开常闭属性）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0" name="文本框 13"/>
          <p:cNvSpPr txBox="1">
            <a:spLocks noChangeArrowheads="1"/>
          </p:cNvSpPr>
          <p:nvPr/>
        </p:nvSpPr>
        <p:spPr bwMode="auto">
          <a:xfrm>
            <a:off x="10158984" y="3624163"/>
            <a:ext cx="17647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Y2A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：辅助抱闸继电器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F5-45</a:t>
            </a: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Y7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：报警过滤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F5-46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文本框 16"/>
          <p:cNvSpPr txBox="1">
            <a:spLocks noChangeArrowheads="1"/>
          </p:cNvSpPr>
          <p:nvPr/>
        </p:nvSpPr>
        <p:spPr bwMode="auto">
          <a:xfrm>
            <a:off x="32791" y="4960129"/>
            <a:ext cx="2183587" cy="86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Y1-Y6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继电器输出（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F5-26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F5-31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设置输出类型）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文本框 18"/>
          <p:cNvSpPr txBox="1">
            <a:spLocks noChangeArrowheads="1"/>
          </p:cNvSpPr>
          <p:nvPr/>
        </p:nvSpPr>
        <p:spPr bwMode="auto">
          <a:xfrm>
            <a:off x="10204726" y="5686779"/>
            <a:ext cx="1476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24V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输入、外呼、轿顶板通讯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6" name="文本框 24"/>
          <p:cNvSpPr txBox="1">
            <a:spLocks noChangeArrowheads="1"/>
          </p:cNvSpPr>
          <p:nvPr/>
        </p:nvSpPr>
        <p:spPr bwMode="auto">
          <a:xfrm>
            <a:off x="6974175" y="174496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机接口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7" name="文本框 25"/>
          <p:cNvSpPr txBox="1">
            <a:spLocks noChangeArrowheads="1"/>
          </p:cNvSpPr>
          <p:nvPr/>
        </p:nvSpPr>
        <p:spPr bwMode="auto">
          <a:xfrm>
            <a:off x="10573787" y="1843338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器接口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9" name="文本框 32"/>
          <p:cNvSpPr txBox="1">
            <a:spLocks noChangeArrowheads="1"/>
          </p:cNvSpPr>
          <p:nvPr/>
        </p:nvSpPr>
        <p:spPr bwMode="auto">
          <a:xfrm>
            <a:off x="4744954" y="343733"/>
            <a:ext cx="182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键盘、数码管显示和通讯指示灯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0" name="文本框 35"/>
          <p:cNvSpPr txBox="1">
            <a:spLocks noChangeArrowheads="1"/>
          </p:cNvSpPr>
          <p:nvPr/>
        </p:nvSpPr>
        <p:spPr bwMode="auto">
          <a:xfrm>
            <a:off x="140466" y="4097694"/>
            <a:ext cx="2610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高压检测点（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F5-37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F5-40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设置检测信号属性）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1" name="文本框 25"/>
          <p:cNvSpPr txBox="1">
            <a:spLocks noChangeArrowheads="1"/>
          </p:cNvSpPr>
          <p:nvPr/>
        </p:nvSpPr>
        <p:spPr bwMode="auto">
          <a:xfrm>
            <a:off x="10821071" y="4732076"/>
            <a:ext cx="1102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并联和物联网接口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2" name="文本框 24"/>
          <p:cNvSpPr txBox="1">
            <a:spLocks noChangeArrowheads="1"/>
          </p:cNvSpPr>
          <p:nvPr/>
        </p:nvSpPr>
        <p:spPr bwMode="auto">
          <a:xfrm>
            <a:off x="8771892" y="441416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程序烧录口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6562" y="518282"/>
            <a:ext cx="389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新</a:t>
            </a:r>
            <a:r>
              <a:rPr lang="zh-CN" altLang="en-US" sz="2800" b="1" dirty="0" smtClean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国标主板介绍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066061" y="1938925"/>
            <a:ext cx="533400" cy="3881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32" name="直接箭头连接符 31"/>
          <p:cNvCxnSpPr>
            <a:stCxn id="28689" idx="2"/>
          </p:cNvCxnSpPr>
          <p:nvPr/>
        </p:nvCxnSpPr>
        <p:spPr>
          <a:xfrm>
            <a:off x="5659370" y="928508"/>
            <a:ext cx="546914" cy="589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7346273" y="512972"/>
            <a:ext cx="326064" cy="545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8396897" y="714061"/>
            <a:ext cx="553166" cy="4722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28687" idx="1"/>
          </p:cNvCxnSpPr>
          <p:nvPr/>
        </p:nvCxnSpPr>
        <p:spPr>
          <a:xfrm flipH="1">
            <a:off x="9808985" y="2012615"/>
            <a:ext cx="764802" cy="572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28691" idx="1"/>
          </p:cNvCxnSpPr>
          <p:nvPr/>
        </p:nvCxnSpPr>
        <p:spPr>
          <a:xfrm flipH="1">
            <a:off x="9280669" y="5024464"/>
            <a:ext cx="1540402" cy="857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28690" idx="3"/>
          </p:cNvCxnSpPr>
          <p:nvPr/>
        </p:nvCxnSpPr>
        <p:spPr>
          <a:xfrm>
            <a:off x="2751213" y="4390082"/>
            <a:ext cx="1873369" cy="1703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28682" idx="3"/>
          </p:cNvCxnSpPr>
          <p:nvPr/>
        </p:nvCxnSpPr>
        <p:spPr>
          <a:xfrm>
            <a:off x="2216378" y="5390290"/>
            <a:ext cx="3809518" cy="5888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7432420" y="5742432"/>
            <a:ext cx="736539" cy="831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52" name="直接箭头连接符 51"/>
          <p:cNvCxnSpPr>
            <a:stCxn id="28680" idx="1"/>
            <a:endCxn id="51" idx="0"/>
          </p:cNvCxnSpPr>
          <p:nvPr/>
        </p:nvCxnSpPr>
        <p:spPr>
          <a:xfrm flipH="1">
            <a:off x="7800690" y="4162772"/>
            <a:ext cx="2358294" cy="1579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28684" idx="1"/>
          </p:cNvCxnSpPr>
          <p:nvPr/>
        </p:nvCxnSpPr>
        <p:spPr>
          <a:xfrm flipH="1">
            <a:off x="8771894" y="6102278"/>
            <a:ext cx="1432832" cy="41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8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360117" y="533169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方案功能介绍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贯通门方案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8" y="1253398"/>
            <a:ext cx="6776181" cy="55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459568" y="1241"/>
            <a:ext cx="4549815" cy="690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图纸介绍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安全门锁回路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060873" y="2216727"/>
            <a:ext cx="637309" cy="23829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286047-4926-448E-A77B-CA700FFE0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68" y="691509"/>
            <a:ext cx="9663430" cy="60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633829-4AF5-4036-A097-BB681218C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33320"/>
            <a:ext cx="11618806" cy="6824680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F38B12E6-D392-4E9C-89AA-7476C60120DD}"/>
              </a:ext>
            </a:extLst>
          </p:cNvPr>
          <p:cNvSpPr>
            <a:spLocks/>
          </p:cNvSpPr>
          <p:nvPr/>
        </p:nvSpPr>
        <p:spPr bwMode="auto">
          <a:xfrm>
            <a:off x="316606" y="33320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图纸介绍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电动松闸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7A5E938-AB44-4A8F-822C-D7FB1CD0907D}"/>
              </a:ext>
            </a:extLst>
          </p:cNvPr>
          <p:cNvSpPr/>
          <p:nvPr/>
        </p:nvSpPr>
        <p:spPr>
          <a:xfrm>
            <a:off x="400474" y="5080000"/>
            <a:ext cx="1630680" cy="1608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1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412496" y="232058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图纸介绍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抱闸电源回路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5" y="770242"/>
            <a:ext cx="9650567" cy="60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412496" y="232058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图纸介绍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抱闸电源回路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7A8585-8012-4E3D-B6D6-F22511849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783756"/>
            <a:ext cx="9472098" cy="6074244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255CA53D-25CC-4ADD-984C-27E157CA91EF}"/>
              </a:ext>
            </a:extLst>
          </p:cNvPr>
          <p:cNvSpPr/>
          <p:nvPr/>
        </p:nvSpPr>
        <p:spPr>
          <a:xfrm>
            <a:off x="1178560" y="2326640"/>
            <a:ext cx="1219200" cy="5887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66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45</a:t>
            </a:fld>
            <a:endParaRPr lang="de-DE" noProof="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49345" y="636656"/>
            <a:ext cx="11089443" cy="647849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</a:rPr>
              <a:t>新老</a:t>
            </a:r>
            <a:r>
              <a:rPr lang="en-US" altLang="zh-CN" b="1" dirty="0">
                <a:latin typeface="微软雅黑" panose="020B0503020204020204" pitchFamily="34" charset="-122"/>
              </a:rPr>
              <a:t>SCB</a:t>
            </a:r>
            <a:r>
              <a:rPr lang="zh-CN" altLang="en-US" b="1" dirty="0">
                <a:latin typeface="微软雅黑" panose="020B0503020204020204" pitchFamily="34" charset="-122"/>
              </a:rPr>
              <a:t>板电气线路对比</a:t>
            </a:r>
          </a:p>
        </p:txBody>
      </p:sp>
      <p:sp>
        <p:nvSpPr>
          <p:cNvPr id="8" name="右箭头 7"/>
          <p:cNvSpPr/>
          <p:nvPr/>
        </p:nvSpPr>
        <p:spPr>
          <a:xfrm>
            <a:off x="5419667" y="6335125"/>
            <a:ext cx="1648536" cy="27769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 err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51" y="1661729"/>
            <a:ext cx="4656647" cy="52089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629" b="5680"/>
          <a:stretch/>
        </p:blipFill>
        <p:spPr>
          <a:xfrm>
            <a:off x="5682163" y="1809332"/>
            <a:ext cx="6264439" cy="441014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870796" y="5857841"/>
            <a:ext cx="43190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井道和随行线缆无需变动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控制柜内部线缆减少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主板少占用一个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Y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输出继电器和两个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X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输入点</a:t>
            </a:r>
          </a:p>
        </p:txBody>
      </p:sp>
      <p:sp>
        <p:nvSpPr>
          <p:cNvPr id="10" name="椭圆 9"/>
          <p:cNvSpPr/>
          <p:nvPr/>
        </p:nvSpPr>
        <p:spPr>
          <a:xfrm>
            <a:off x="1348093" y="2869537"/>
            <a:ext cx="888795" cy="1739497"/>
          </a:xfrm>
          <a:prstGeom prst="ellipse">
            <a:avLst/>
          </a:prstGeom>
          <a:noFill/>
          <a:ln>
            <a:solidFill>
              <a:srgbClr val="FF0000"/>
            </a:solidFill>
            <a:prstDash val="lgDashDotDot"/>
          </a:ln>
        </p:spPr>
        <p:txBody>
          <a:bodyPr rot="0" spcFirstLastPara="0" vertOverflow="overflow" horzOverflow="overflow" vert="horz" wrap="square" lIns="89979" tIns="89979" rIns="8997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 err="1"/>
          </a:p>
        </p:txBody>
      </p:sp>
    </p:spTree>
    <p:extLst>
      <p:ext uri="{BB962C8B-B14F-4D97-AF65-F5344CB8AC3E}">
        <p14:creationId xmlns:p14="http://schemas.microsoft.com/office/powerpoint/2010/main" val="14153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58898" y="375177"/>
            <a:ext cx="482382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图纸介绍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平层信号系统回路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408" b="-104"/>
          <a:stretch/>
        </p:blipFill>
        <p:spPr>
          <a:xfrm>
            <a:off x="5277803" y="132685"/>
            <a:ext cx="6768422" cy="6280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47693" b="1235"/>
          <a:stretch/>
        </p:blipFill>
        <p:spPr>
          <a:xfrm>
            <a:off x="558898" y="1539357"/>
            <a:ext cx="4823826" cy="3107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98" y="4816835"/>
            <a:ext cx="5428178" cy="1029783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3311236" y="5195455"/>
            <a:ext cx="2784764" cy="733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060873" y="3796145"/>
            <a:ext cx="1136072" cy="851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0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 marL="0" lvl="0" indent="0" algn="l" defTabSz="843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85" kern="1200" baseline="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1pPr>
            <a:lvl2pPr marL="422264" lvl="1" indent="0" algn="l" defTabSz="843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85" kern="1200" baseline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2pPr>
            <a:lvl3pPr marL="843894" lvl="2" indent="0" algn="l" defTabSz="843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85" kern="1200" baseline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3pPr>
            <a:lvl4pPr marL="1266159" lvl="3" indent="0" algn="l" defTabSz="843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85" kern="1200" baseline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4pPr>
            <a:lvl5pPr marL="1688423" lvl="4" indent="0" algn="l" defTabSz="843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85" kern="1200" baseline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</a:lstStyle>
          <a:p>
            <a:pPr algn="r"/>
            <a:fld id="{9A0DB2DC-4C9A-4742-B13C-FB6460FD3503}" type="slidenum">
              <a:rPr lang="zh-CN" altLang="en-US" sz="1109" dirty="0">
                <a:solidFill>
                  <a:srgbClr val="898989"/>
                </a:solidFill>
                <a:ea typeface="华文细黑" panose="02010600040101010101" pitchFamily="2" charset="-122"/>
              </a:rPr>
              <a:t>47</a:t>
            </a:fld>
            <a:endParaRPr lang="zh-CN" altLang="en-US" sz="1109" dirty="0">
              <a:solidFill>
                <a:srgbClr val="898989"/>
              </a:solidFill>
              <a:ea typeface="华文细黑" panose="0201060004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211774391"/>
              </p:ext>
            </p:extLst>
          </p:nvPr>
        </p:nvGraphicFramePr>
        <p:xfrm>
          <a:off x="1603632" y="1042531"/>
          <a:ext cx="8686684" cy="5382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9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7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39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平层感应器个数</a:t>
                      </a:r>
                    </a:p>
                  </a:txBody>
                  <a:tcPr marL="0" marR="0" marT="70339" marB="7033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接入控制器输入端子</a:t>
                      </a:r>
                    </a:p>
                  </a:txBody>
                  <a:tcPr marL="0" marR="0" marT="70339" marB="7033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参数设置</a:t>
                      </a:r>
                    </a:p>
                  </a:txBody>
                  <a:tcPr marL="0" marR="0" marT="70339" marB="70339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CN" altLang="en-US" sz="1300" b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状态监控</a:t>
                      </a:r>
                    </a:p>
                  </a:txBody>
                  <a:tcPr marL="0" marR="0" marT="70339" marB="70339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412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3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</a:p>
                  </a:txBody>
                  <a:tcPr marL="0" marR="0" marT="70339" marB="7033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CN" altLang="en-US" sz="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0339" marB="703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F5-01=1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F5-02=0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F5-03=2</a:t>
                      </a:r>
                    </a:p>
                    <a:p>
                      <a:pPr marL="0" indent="0" algn="l">
                        <a:buNone/>
                      </a:pPr>
                      <a:endParaRPr lang="en-US" altLang="zh-CN" sz="16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F6-52 Bit6=1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（开启平层信号走通讯功能）</a:t>
                      </a:r>
                    </a:p>
                    <a:p>
                      <a:pPr marL="0" indent="0" algn="l">
                        <a:buNone/>
                      </a:pP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F5-25 Bit9=1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（常开）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F5-25 Bit10=1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（常开） </a:t>
                      </a:r>
                    </a:p>
                  </a:txBody>
                  <a:tcPr marL="0" marR="0" marT="0" marB="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FA-33 Bit10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endParaRPr lang="en-US" altLang="zh-CN" sz="15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上平层状态监控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FA-33 Bit11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endParaRPr lang="en-US" altLang="zh-CN" sz="15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下平层状态监控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FA-26 Bit3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门区信号监控</a:t>
                      </a:r>
                      <a:endParaRPr lang="en-US" altLang="zh-CN" sz="15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indent="0" algn="l">
                        <a:buNone/>
                      </a:pPr>
                      <a:endParaRPr lang="en-US" altLang="zh-CN" sz="15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FA-26 Bit1 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上门区信号监控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FA-26 Bit2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下门区信号监控</a:t>
                      </a:r>
                    </a:p>
                  </a:txBody>
                  <a:tcPr marL="0" marR="0" marT="70339" marB="703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0447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91320" y="2736606"/>
            <a:ext cx="3197188" cy="3047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AutoShape 4"/>
          <p:cNvSpPr>
            <a:spLocks/>
          </p:cNvSpPr>
          <p:nvPr/>
        </p:nvSpPr>
        <p:spPr bwMode="auto">
          <a:xfrm>
            <a:off x="409811" y="295664"/>
            <a:ext cx="482382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图纸介绍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平层信号系统回路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6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/>
          <p:nvPr/>
        </p:nvSpPr>
        <p:spPr>
          <a:xfrm>
            <a:off x="1752600" y="6242540"/>
            <a:ext cx="2209800" cy="347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660">
                <a:solidFill>
                  <a:srgbClr val="A5A5A5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Never Stop Improving</a:t>
            </a:r>
          </a:p>
        </p:txBody>
      </p:sp>
      <p:sp>
        <p:nvSpPr>
          <p:cNvPr id="6042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 marL="0" lvl="0" indent="0" algn="l" defTabSz="843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85" kern="1200" baseline="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defRPr>
            </a:lvl1pPr>
            <a:lvl2pPr marL="422264" lvl="1" indent="0" algn="l" defTabSz="843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85" kern="1200" baseline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2pPr>
            <a:lvl3pPr marL="843894" lvl="2" indent="0" algn="l" defTabSz="843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85" kern="1200" baseline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3pPr>
            <a:lvl4pPr marL="1266159" lvl="3" indent="0" algn="l" defTabSz="843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85" kern="1200" baseline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4pPr>
            <a:lvl5pPr marL="1688423" lvl="4" indent="0" algn="l" defTabSz="843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85" kern="1200" baseline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</a:lstStyle>
          <a:p>
            <a:pPr algn="r"/>
            <a:fld id="{9A0DB2DC-4C9A-4742-B13C-FB6460FD3503}" type="slidenum">
              <a:rPr lang="zh-CN" altLang="en-US" sz="1109" dirty="0">
                <a:solidFill>
                  <a:srgbClr val="898989"/>
                </a:solidFill>
                <a:ea typeface="华文细黑" panose="02010600040101010101" pitchFamily="2" charset="-122"/>
              </a:rPr>
              <a:t>48</a:t>
            </a:fld>
            <a:endParaRPr lang="zh-CN" altLang="en-US" sz="1109" dirty="0">
              <a:solidFill>
                <a:srgbClr val="898989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445587" y="282806"/>
            <a:ext cx="482382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图纸介绍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限速器回路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71F24E5-83F5-4062-8803-39FD52D10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4650"/>
            <a:ext cx="8431448" cy="60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0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9" y="1117599"/>
            <a:ext cx="4711572" cy="5592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74509" y="1480941"/>
            <a:ext cx="3498567" cy="144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7" b="1" dirty="0">
                <a:latin typeface="+mj-ea"/>
              </a:rPr>
              <a:t>电梯故障快速查询，</a:t>
            </a:r>
            <a:endParaRPr lang="en-US" altLang="zh-CN" sz="1867" b="1" dirty="0">
              <a:latin typeface="+mj-ea"/>
            </a:endParaRPr>
          </a:p>
          <a:p>
            <a:r>
              <a:rPr lang="zh-CN" altLang="en-US" sz="1867" b="1" dirty="0">
                <a:latin typeface="+mj-ea"/>
              </a:rPr>
              <a:t>维护保养体验更好。</a:t>
            </a:r>
            <a:endParaRPr lang="en-US" altLang="zh-CN" sz="1867" b="1" dirty="0">
              <a:latin typeface="+mj-ea"/>
            </a:endParaRPr>
          </a:p>
          <a:p>
            <a:endParaRPr lang="en-US" altLang="zh-CN" sz="1867" b="1" dirty="0">
              <a:latin typeface="+mj-ea"/>
            </a:endParaRPr>
          </a:p>
          <a:p>
            <a:r>
              <a:rPr lang="zh-CN" altLang="en-US" sz="1600" b="1" dirty="0">
                <a:latin typeface="+mj-ea"/>
              </a:rPr>
              <a:t>电梯故障状态时，同时按上下行按钮</a:t>
            </a:r>
            <a:r>
              <a:rPr lang="en-US" altLang="zh-CN" sz="1600" b="1" dirty="0">
                <a:latin typeface="+mj-ea"/>
              </a:rPr>
              <a:t>4</a:t>
            </a:r>
            <a:r>
              <a:rPr lang="zh-CN" altLang="en-US" sz="1600" b="1" dirty="0">
                <a:latin typeface="+mj-ea"/>
              </a:rPr>
              <a:t>秒。</a:t>
            </a:r>
            <a:endParaRPr lang="en-US" altLang="zh-CN" sz="1600" b="1" dirty="0">
              <a:latin typeface="+mj-e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3076" y="1688598"/>
            <a:ext cx="2426009" cy="333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右箭头 4"/>
          <p:cNvSpPr/>
          <p:nvPr/>
        </p:nvSpPr>
        <p:spPr>
          <a:xfrm>
            <a:off x="4672865" y="3256505"/>
            <a:ext cx="1833403" cy="896705"/>
          </a:xfrm>
          <a:prstGeom prst="rightArrow">
            <a:avLst/>
          </a:prstGeom>
          <a:ln w="28575">
            <a:solidFill>
              <a:srgbClr val="FF0000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1983442" y="219744"/>
            <a:ext cx="482382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显示板介绍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90303" indent="-380886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3543" indent="-304709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2960" indent="-304709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2377" indent="-304709"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351795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961212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570629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5180046" indent="-304709" defTabSz="1364841" eaLnBrk="0" fontAlgn="base" hangingPunct="0">
              <a:spcBef>
                <a:spcPct val="0"/>
              </a:spcBef>
              <a:spcAft>
                <a:spcPct val="0"/>
              </a:spcAft>
              <a:defRPr sz="26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70D84E-1010-447C-BB63-5D4C80AC9F52}" type="slidenum">
              <a:rPr altLang="zh-CN" sz="1067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5</a:t>
            </a:fld>
            <a:endParaRPr lang="zh-CN" altLang="en-US" sz="1067"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9" name="文本框 27"/>
          <p:cNvSpPr txBox="1">
            <a:spLocks noChangeArrowheads="1"/>
          </p:cNvSpPr>
          <p:nvPr/>
        </p:nvSpPr>
        <p:spPr bwMode="auto">
          <a:xfrm>
            <a:off x="399230" y="4288154"/>
            <a:ext cx="107107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、继电器输出端子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(CN7)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Y1\Y2\Y2A\Y3 :5A 250V AC\30V DC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最大切换电流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10A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对应参数：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F5-26\F5-27\F5-45\F5-28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Y4\Y5\Y6\Y7 :5A 250V AC\30V DC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最大切换电流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对应参数：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F5-29\F5-30\F5-31\F5-46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：替换老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3000MCB-B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3000newMCB-C2\C3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时对应接线，参数照抄，没接线的继电器对应参数改为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8" name="文本框 27"/>
          <p:cNvSpPr txBox="1">
            <a:spLocks noChangeArrowheads="1"/>
          </p:cNvSpPr>
          <p:nvPr/>
        </p:nvSpPr>
        <p:spPr bwMode="auto">
          <a:xfrm>
            <a:off x="399230" y="1097289"/>
            <a:ext cx="105384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输入点端子（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CN1\CN9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24V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10V DC-30V DC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），代号：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X1-X24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个，常开常闭及检测类型对应参数为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F5-01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AI-M\AI+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：模拟量称重信号，接线时将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F5-36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，不需要时可不接。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：替换老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3000MCB-B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主板或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3000newMCB-C2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主板时按照原先线路接线，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F5-01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F5-24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参数对应之前老主板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40" name="文本框 27"/>
          <p:cNvSpPr txBox="1">
            <a:spLocks noChangeArrowheads="1"/>
          </p:cNvSpPr>
          <p:nvPr/>
        </p:nvSpPr>
        <p:spPr bwMode="auto">
          <a:xfrm>
            <a:off x="399230" y="2380655"/>
            <a:ext cx="105384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、高压检测点端子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(CN2)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110V AC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XCOM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为高压公共端。代号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X25-X28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，对应参数为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F5-37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F5-40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。一般为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X25-X28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分别对应：安全回路检测、前门门锁检测、门锁反馈检测、后门门锁检测。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F5-37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对应参数为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（无后门时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F5-40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：替换老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3000MCB-B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主板时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F5-37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F5-40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，该端子无需接线。替换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3000newMCB-C2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主板时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F5-37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F5-40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抄原主板参数，端子对应接线</a:t>
            </a:r>
            <a:r>
              <a:rPr lang="zh-CN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9230" y="367921"/>
            <a:ext cx="570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新国标主板端子详细介绍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4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9" y="1117599"/>
            <a:ext cx="4711572" cy="5592597"/>
          </a:xfrm>
          <a:prstGeom prst="rect">
            <a:avLst/>
          </a:prstGeom>
        </p:spPr>
      </p:pic>
      <p:sp>
        <p:nvSpPr>
          <p:cNvPr id="6" name="AutoShape 4"/>
          <p:cNvSpPr>
            <a:spLocks/>
          </p:cNvSpPr>
          <p:nvPr/>
        </p:nvSpPr>
        <p:spPr bwMode="auto">
          <a:xfrm>
            <a:off x="1983442" y="219744"/>
            <a:ext cx="482382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显示板介绍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1117599"/>
            <a:ext cx="7840261" cy="3598329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914400" y="5015345"/>
            <a:ext cx="914400" cy="637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/>
          <p:nvPr/>
        </p:nvSpPr>
        <p:spPr>
          <a:xfrm>
            <a:off x="4229099" y="5160106"/>
            <a:ext cx="5760027" cy="111415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660" dirty="0">
                <a:ea typeface="黑体" panose="02010609060101010101" pitchFamily="2" charset="-122"/>
                <a:sym typeface="Arial" panose="020B0604020202020204" pitchFamily="34" charset="0"/>
              </a:rPr>
              <a:t>UP——             </a:t>
            </a:r>
            <a:r>
              <a:rPr lang="zh-CN" altLang="en-US" sz="1660" dirty="0">
                <a:ea typeface="黑体" panose="02010609060101010101" pitchFamily="2" charset="-122"/>
                <a:sym typeface="Arial" panose="020B0604020202020204" pitchFamily="34" charset="0"/>
              </a:rPr>
              <a:t>上行</a:t>
            </a:r>
            <a:endParaRPr lang="en-US" altLang="zh-CN" sz="1660" dirty="0">
              <a:ea typeface="黑体" panose="02010609060101010101" pitchFamily="2" charset="-122"/>
              <a:sym typeface="Arial" panose="020B0604020202020204" pitchFamily="34" charset="0"/>
            </a:endParaRPr>
          </a:p>
          <a:p>
            <a:r>
              <a:rPr lang="en-US" altLang="zh-CN" sz="1660" dirty="0">
                <a:ea typeface="黑体" panose="02010609060101010101" pitchFamily="2" charset="-122"/>
                <a:sym typeface="Arial" panose="020B0604020202020204" pitchFamily="34" charset="0"/>
              </a:rPr>
              <a:t>DOWN——      </a:t>
            </a:r>
            <a:r>
              <a:rPr lang="zh-CN" altLang="en-US" sz="1660" dirty="0">
                <a:ea typeface="黑体" panose="02010609060101010101" pitchFamily="2" charset="-122"/>
                <a:sym typeface="Arial" panose="020B0604020202020204" pitchFamily="34" charset="0"/>
              </a:rPr>
              <a:t>下行</a:t>
            </a:r>
            <a:endParaRPr lang="en-US" altLang="zh-CN" sz="1660" dirty="0">
              <a:ea typeface="黑体" panose="02010609060101010101" pitchFamily="2" charset="-122"/>
              <a:sym typeface="Arial" panose="020B0604020202020204" pitchFamily="34" charset="0"/>
            </a:endParaRPr>
          </a:p>
          <a:p>
            <a:r>
              <a:rPr lang="en-US" altLang="zh-CN" sz="1660" dirty="0">
                <a:ea typeface="黑体" panose="02010609060101010101" pitchFamily="2" charset="-122"/>
                <a:sym typeface="Arial" panose="020B0604020202020204" pitchFamily="34" charset="0"/>
              </a:rPr>
              <a:t>XF——              </a:t>
            </a:r>
            <a:r>
              <a:rPr lang="zh-CN" altLang="en-US" sz="1660" dirty="0">
                <a:ea typeface="黑体" panose="02010609060101010101" pitchFamily="2" charset="-122"/>
                <a:sym typeface="Arial" panose="020B0604020202020204" pitchFamily="34" charset="0"/>
              </a:rPr>
              <a:t>消防</a:t>
            </a:r>
            <a:endParaRPr lang="en-US" altLang="zh-CN" sz="1660" dirty="0">
              <a:ea typeface="黑体" panose="02010609060101010101" pitchFamily="2" charset="-122"/>
              <a:sym typeface="Arial" panose="020B0604020202020204" pitchFamily="34" charset="0"/>
            </a:endParaRPr>
          </a:p>
          <a:p>
            <a:r>
              <a:rPr lang="en-US" altLang="zh-CN" sz="1660" dirty="0">
                <a:ea typeface="黑体" panose="02010609060101010101" pitchFamily="2" charset="-122"/>
                <a:sym typeface="Arial" panose="020B0604020202020204" pitchFamily="34" charset="0"/>
              </a:rPr>
              <a:t>ST——              </a:t>
            </a:r>
            <a:r>
              <a:rPr lang="zh-CN" altLang="en-US" sz="1660" dirty="0">
                <a:ea typeface="黑体" panose="02010609060101010101" pitchFamily="2" charset="-122"/>
                <a:sym typeface="Arial" panose="020B0604020202020204" pitchFamily="34" charset="0"/>
              </a:rPr>
              <a:t>锁梯</a:t>
            </a:r>
            <a:endParaRPr lang="en-US" altLang="zh-CN" sz="1660" dirty="0"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92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3" y="1000786"/>
            <a:ext cx="5334275" cy="29804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3819" y="4101075"/>
            <a:ext cx="533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代替原来</a:t>
            </a:r>
            <a:r>
              <a:rPr lang="en-US" altLang="zh-CN" sz="2400" dirty="0"/>
              <a:t>MCTC-HCB-V1(</a:t>
            </a:r>
            <a:r>
              <a:rPr lang="zh-CN" altLang="en-US" sz="2400" dirty="0"/>
              <a:t>完全兼容 </a:t>
            </a:r>
            <a:r>
              <a:rPr lang="en-US" altLang="zh-CN" sz="2400" dirty="0"/>
              <a:t>) 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69" y="1016346"/>
            <a:ext cx="5444347" cy="29804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58093" y="4087921"/>
            <a:ext cx="544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代替原来</a:t>
            </a:r>
            <a:r>
              <a:rPr lang="en-US" altLang="zh-CN" sz="2400" dirty="0"/>
              <a:t>MCTC-HCB-V5 (</a:t>
            </a:r>
            <a:r>
              <a:rPr lang="zh-CN" altLang="en-US" sz="2400" dirty="0"/>
              <a:t>完全兼容 </a:t>
            </a:r>
            <a:r>
              <a:rPr lang="en-US" altLang="zh-CN" sz="2400" dirty="0"/>
              <a:t>) 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335360" y="4580363"/>
            <a:ext cx="5376597" cy="189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/>
              <a:t>1.</a:t>
            </a:r>
            <a:r>
              <a:rPr lang="zh-CN" altLang="en-US" sz="1467" dirty="0"/>
              <a:t>整体尺寸</a:t>
            </a:r>
            <a:r>
              <a:rPr lang="en-US" altLang="zh-CN" sz="1467" dirty="0"/>
              <a:t>: 131mm×184.6mm×17.9mm</a:t>
            </a:r>
          </a:p>
          <a:p>
            <a:r>
              <a:rPr lang="en-US" altLang="zh-CN" sz="1467" dirty="0"/>
              <a:t>2.</a:t>
            </a:r>
            <a:r>
              <a:rPr lang="zh-CN" altLang="en-US" sz="1467" dirty="0"/>
              <a:t>工作环境温度</a:t>
            </a:r>
            <a:r>
              <a:rPr lang="en-US" altLang="zh-CN" sz="1467" dirty="0"/>
              <a:t>:-10~40℃</a:t>
            </a:r>
          </a:p>
          <a:p>
            <a:r>
              <a:rPr lang="en-US" altLang="zh-CN" sz="1467" dirty="0"/>
              <a:t>3.</a:t>
            </a:r>
            <a:r>
              <a:rPr lang="zh-CN" altLang="en-US" sz="1467" dirty="0"/>
              <a:t>宽屏</a:t>
            </a:r>
            <a:r>
              <a:rPr lang="en-US" altLang="zh-CN" sz="1467" dirty="0"/>
              <a:t>6.4</a:t>
            </a:r>
            <a:r>
              <a:rPr lang="zh-CN" altLang="en-US" sz="1467" dirty="0"/>
              <a:t>寸段码液晶显示板（竖显</a:t>
            </a:r>
            <a:r>
              <a:rPr lang="en-US" altLang="zh-CN" sz="1467" dirty="0"/>
              <a:t>)</a:t>
            </a:r>
          </a:p>
          <a:p>
            <a:r>
              <a:rPr lang="en-US" altLang="zh-CN" sz="1467" dirty="0"/>
              <a:t>4.</a:t>
            </a:r>
            <a:r>
              <a:rPr lang="zh-CN" altLang="en-US" sz="1467" dirty="0"/>
              <a:t> 显示特色</a:t>
            </a:r>
            <a:r>
              <a:rPr lang="en-US" altLang="zh-CN" sz="1467" dirty="0"/>
              <a:t>:</a:t>
            </a:r>
            <a:r>
              <a:rPr lang="zh-CN" altLang="en-US" sz="1467" dirty="0"/>
              <a:t>蓝底白字</a:t>
            </a:r>
            <a:r>
              <a:rPr lang="en-US" altLang="zh-CN" sz="1467" dirty="0"/>
              <a:t>)</a:t>
            </a:r>
          </a:p>
          <a:p>
            <a:r>
              <a:rPr lang="en-US" altLang="zh-CN" sz="1467" dirty="0"/>
              <a:t>5.</a:t>
            </a:r>
            <a:r>
              <a:rPr lang="zh-CN" altLang="en-US" sz="1467" dirty="0"/>
              <a:t> </a:t>
            </a:r>
            <a:r>
              <a:rPr lang="en-US" altLang="zh-CN" sz="1467" dirty="0"/>
              <a:t>DC24V</a:t>
            </a:r>
            <a:r>
              <a:rPr lang="zh-CN" altLang="en-US" sz="1467" dirty="0"/>
              <a:t>电源输入，</a:t>
            </a:r>
            <a:r>
              <a:rPr lang="en-US" altLang="zh-CN" sz="1467" dirty="0"/>
              <a:t>Modbus</a:t>
            </a:r>
            <a:r>
              <a:rPr lang="zh-CN" altLang="en-US" sz="1467" dirty="0"/>
              <a:t>通讯方式</a:t>
            </a:r>
            <a:endParaRPr lang="en-US" altLang="zh-CN" sz="1467" dirty="0"/>
          </a:p>
          <a:p>
            <a:r>
              <a:rPr lang="en-US" altLang="zh-CN" sz="1467" dirty="0"/>
              <a:t>6 MCTC-HCB-U67l</a:t>
            </a:r>
            <a:r>
              <a:rPr lang="zh-CN" altLang="en-US" sz="1467" dirty="0"/>
              <a:t>接口与</a:t>
            </a:r>
            <a:r>
              <a:rPr lang="en-US" altLang="zh-CN" sz="1467" dirty="0"/>
              <a:t>MCTC-HCB-U631</a:t>
            </a:r>
            <a:r>
              <a:rPr lang="zh-CN" altLang="en-US" sz="1467" dirty="0"/>
              <a:t>保持</a:t>
            </a:r>
            <a:r>
              <a:rPr lang="en-US" altLang="zh-CN" sz="1467" dirty="0"/>
              <a:t>—</a:t>
            </a:r>
            <a:r>
              <a:rPr lang="zh-CN" altLang="en-US" sz="1467" dirty="0"/>
              <a:t>致</a:t>
            </a:r>
            <a:endParaRPr lang="en-US" altLang="zh-CN" sz="1467" dirty="0"/>
          </a:p>
          <a:p>
            <a:r>
              <a:rPr lang="en-US" altLang="zh-CN" sz="1467" dirty="0"/>
              <a:t>7.</a:t>
            </a:r>
            <a:r>
              <a:rPr lang="zh-CN" altLang="en-US" sz="1467" dirty="0"/>
              <a:t>支持三位显示、节能模式、</a:t>
            </a:r>
            <a:r>
              <a:rPr lang="zh-CN" altLang="en-US" sz="1467" b="1" dirty="0">
                <a:solidFill>
                  <a:srgbClr val="FF0000"/>
                </a:solidFill>
              </a:rPr>
              <a:t>设置地址</a:t>
            </a:r>
            <a:r>
              <a:rPr lang="en-US" altLang="zh-CN" sz="1467" b="1" dirty="0">
                <a:solidFill>
                  <a:srgbClr val="FF0000"/>
                </a:solidFill>
              </a:rPr>
              <a:t>0</a:t>
            </a:r>
            <a:r>
              <a:rPr lang="zh-CN" altLang="en-US" sz="1467" b="1" dirty="0">
                <a:solidFill>
                  <a:srgbClr val="FF0000"/>
                </a:solidFill>
              </a:rPr>
              <a:t>（加密认证</a:t>
            </a:r>
            <a:r>
              <a:rPr lang="en-US" altLang="zh-CN" sz="1467" b="1" dirty="0">
                <a:solidFill>
                  <a:srgbClr val="FF0000"/>
                </a:solidFill>
              </a:rPr>
              <a:t>)</a:t>
            </a:r>
            <a:r>
              <a:rPr lang="zh-CN" altLang="en-US" sz="1467" b="1" dirty="0">
                <a:solidFill>
                  <a:srgbClr val="FF0000"/>
                </a:solidFill>
              </a:rPr>
              <a:t>、</a:t>
            </a:r>
            <a:r>
              <a:rPr lang="en-US" altLang="zh-CN" sz="1467" b="1" dirty="0">
                <a:solidFill>
                  <a:srgbClr val="FF0000"/>
                </a:solidFill>
              </a:rPr>
              <a:t>D2</a:t>
            </a:r>
            <a:r>
              <a:rPr lang="zh-CN" altLang="en-US" sz="1467" b="1" dirty="0">
                <a:solidFill>
                  <a:srgbClr val="FF0000"/>
                </a:solidFill>
              </a:rPr>
              <a:t>、</a:t>
            </a:r>
            <a:endParaRPr lang="en-US" altLang="zh-CN" sz="1467" b="1" dirty="0">
              <a:solidFill>
                <a:srgbClr val="FF0000"/>
              </a:solidFill>
            </a:endParaRPr>
          </a:p>
          <a:p>
            <a:r>
              <a:rPr lang="en-US" altLang="zh-CN" sz="1467" b="1" dirty="0">
                <a:solidFill>
                  <a:srgbClr val="FF0000"/>
                </a:solidFill>
              </a:rPr>
              <a:t>D3</a:t>
            </a:r>
            <a:r>
              <a:rPr lang="zh-CN" altLang="en-US" sz="1467" b="1" dirty="0">
                <a:solidFill>
                  <a:srgbClr val="FF0000"/>
                </a:solidFill>
              </a:rPr>
              <a:t>、</a:t>
            </a:r>
            <a:r>
              <a:rPr lang="en-US" altLang="zh-CN" sz="1467" b="1" dirty="0">
                <a:solidFill>
                  <a:srgbClr val="FF0000"/>
                </a:solidFill>
              </a:rPr>
              <a:t>D4 </a:t>
            </a:r>
            <a:r>
              <a:rPr lang="en-US" altLang="zh-CN" sz="1467" dirty="0"/>
              <a:t>,</a:t>
            </a:r>
            <a:r>
              <a:rPr lang="zh-CN" altLang="en-US" sz="1467" dirty="0"/>
              <a:t>如果用于外呼需配</a:t>
            </a:r>
            <a:r>
              <a:rPr lang="en-US" altLang="zh-CN" sz="1467" dirty="0"/>
              <a:t>MCTC-HCB-B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57048" y="4610783"/>
            <a:ext cx="6091613" cy="167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/>
              <a:t>1.</a:t>
            </a:r>
            <a:r>
              <a:rPr lang="zh-CN" altLang="en-US" sz="1467" dirty="0"/>
              <a:t>工作环境温度</a:t>
            </a:r>
            <a:r>
              <a:rPr lang="en-US" altLang="zh-CN" sz="1467" dirty="0"/>
              <a:t>:-10~40°℃</a:t>
            </a:r>
          </a:p>
          <a:p>
            <a:r>
              <a:rPr lang="en-US" altLang="zh-CN" sz="1467" dirty="0"/>
              <a:t>2.</a:t>
            </a:r>
            <a:r>
              <a:rPr lang="zh-CN" altLang="en-US" sz="1467" dirty="0"/>
              <a:t> </a:t>
            </a:r>
            <a:r>
              <a:rPr lang="en-US" altLang="zh-CN" sz="1467" dirty="0"/>
              <a:t>6.4</a:t>
            </a:r>
            <a:r>
              <a:rPr lang="zh-CN" altLang="en-US" sz="1467" dirty="0"/>
              <a:t>寸</a:t>
            </a:r>
            <a:r>
              <a:rPr lang="en-US" altLang="zh-CN" sz="1467" dirty="0"/>
              <a:t>LED</a:t>
            </a:r>
            <a:r>
              <a:rPr lang="zh-CN" altLang="en-US" sz="1467" dirty="0"/>
              <a:t>段码显示</a:t>
            </a:r>
            <a:endParaRPr lang="en-US" altLang="zh-CN" sz="1467" dirty="0"/>
          </a:p>
          <a:p>
            <a:r>
              <a:rPr lang="en-US" altLang="zh-CN" sz="1467" dirty="0"/>
              <a:t>3.</a:t>
            </a:r>
            <a:r>
              <a:rPr lang="zh-CN" altLang="en-US" sz="1467" dirty="0"/>
              <a:t>无碎屏风险</a:t>
            </a:r>
            <a:r>
              <a:rPr lang="en-US" altLang="zh-CN" sz="1467" dirty="0"/>
              <a:t>,</a:t>
            </a:r>
            <a:r>
              <a:rPr lang="zh-CN" altLang="en-US" sz="1467" dirty="0"/>
              <a:t>维护成本低</a:t>
            </a:r>
            <a:endParaRPr lang="en-US" altLang="zh-CN" sz="1467" dirty="0"/>
          </a:p>
          <a:p>
            <a:r>
              <a:rPr lang="en-US" altLang="zh-CN" sz="1467" dirty="0"/>
              <a:t>4.</a:t>
            </a:r>
            <a:r>
              <a:rPr lang="zh-CN" altLang="en-US" sz="1467" dirty="0"/>
              <a:t> </a:t>
            </a:r>
            <a:r>
              <a:rPr lang="en-US" altLang="zh-CN" sz="1467" dirty="0"/>
              <a:t>DC24V</a:t>
            </a:r>
            <a:r>
              <a:rPr lang="zh-CN" altLang="en-US" sz="1467" dirty="0"/>
              <a:t>电源输入，</a:t>
            </a:r>
            <a:r>
              <a:rPr lang="en-US" altLang="zh-CN" sz="1467" dirty="0"/>
              <a:t>Modbus</a:t>
            </a:r>
            <a:r>
              <a:rPr lang="zh-CN" altLang="en-US" sz="1467" dirty="0"/>
              <a:t>通讯方式</a:t>
            </a:r>
            <a:endParaRPr lang="en-US" altLang="zh-CN" sz="1467" dirty="0"/>
          </a:p>
          <a:p>
            <a:r>
              <a:rPr lang="en-US" altLang="zh-CN" sz="1467" dirty="0"/>
              <a:t>5. MCTC-HCB-D631S</a:t>
            </a:r>
            <a:r>
              <a:rPr lang="zh-CN" altLang="en-US" sz="1467" dirty="0"/>
              <a:t>接口与</a:t>
            </a:r>
            <a:r>
              <a:rPr lang="en-US" altLang="zh-CN" sz="1467" dirty="0"/>
              <a:t>MCTC-HCB-D631</a:t>
            </a:r>
            <a:r>
              <a:rPr lang="zh-CN" altLang="en-US" sz="1467" dirty="0"/>
              <a:t>保持</a:t>
            </a:r>
            <a:r>
              <a:rPr lang="en-US" altLang="zh-CN" sz="1467" dirty="0"/>
              <a:t>―</a:t>
            </a:r>
            <a:r>
              <a:rPr lang="zh-CN" altLang="en-US" sz="1467" dirty="0"/>
              <a:t>致</a:t>
            </a:r>
            <a:endParaRPr lang="en-US" altLang="zh-CN" sz="1467" dirty="0"/>
          </a:p>
          <a:p>
            <a:r>
              <a:rPr lang="en-US" altLang="zh-CN" sz="1467" dirty="0"/>
              <a:t>6.</a:t>
            </a:r>
            <a:r>
              <a:rPr lang="zh-CN" altLang="en-US" sz="1467" dirty="0"/>
              <a:t>支持三位显示、节能模式、设置地址</a:t>
            </a:r>
            <a:r>
              <a:rPr lang="en-US" altLang="zh-CN" sz="1467" dirty="0"/>
              <a:t>0(</a:t>
            </a:r>
            <a:r>
              <a:rPr lang="zh-CN" altLang="en-US" sz="1467" dirty="0"/>
              <a:t>加密认证</a:t>
            </a:r>
            <a:r>
              <a:rPr lang="en-US" altLang="zh-CN" sz="1467" dirty="0"/>
              <a:t>)</a:t>
            </a:r>
            <a:r>
              <a:rPr lang="zh-CN" altLang="en-US" sz="1467" dirty="0"/>
              <a:t>、</a:t>
            </a:r>
            <a:r>
              <a:rPr lang="en-US" altLang="zh-CN" sz="1467" dirty="0"/>
              <a:t>D2</a:t>
            </a:r>
            <a:r>
              <a:rPr lang="zh-CN" altLang="en-US" sz="1467" dirty="0"/>
              <a:t>、</a:t>
            </a:r>
            <a:r>
              <a:rPr lang="en-US" altLang="zh-CN" sz="1467" dirty="0"/>
              <a:t>D3</a:t>
            </a:r>
            <a:r>
              <a:rPr lang="zh-CN" altLang="en-US" sz="1467" dirty="0"/>
              <a:t>、</a:t>
            </a:r>
            <a:r>
              <a:rPr lang="en-US" altLang="zh-CN" sz="1467" dirty="0"/>
              <a:t>D4 ,</a:t>
            </a:r>
            <a:r>
              <a:rPr lang="zh-CN" altLang="en-US" sz="1467" dirty="0"/>
              <a:t>如果用于外呼需配</a:t>
            </a:r>
            <a:r>
              <a:rPr lang="en-US" altLang="zh-CN" sz="1467" dirty="0"/>
              <a:t>MCTC-HCB-B</a:t>
            </a:r>
            <a:endParaRPr lang="zh-CN" altLang="en-US" sz="1467" dirty="0"/>
          </a:p>
        </p:txBody>
      </p:sp>
      <p:sp>
        <p:nvSpPr>
          <p:cNvPr id="11" name="AutoShape 4"/>
          <p:cNvSpPr/>
          <p:nvPr/>
        </p:nvSpPr>
        <p:spPr bwMode="auto">
          <a:xfrm>
            <a:off x="616352" y="505123"/>
            <a:ext cx="5117260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轿内显示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6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3" y="1101904"/>
            <a:ext cx="5813782" cy="3119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7383" y="4293097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代替了</a:t>
            </a:r>
            <a:r>
              <a:rPr lang="en-US" altLang="zh-CN" sz="2400" dirty="0"/>
              <a:t>MCTC-HCB-G1(</a:t>
            </a:r>
            <a:r>
              <a:rPr lang="zh-CN" altLang="en-US" sz="2400" dirty="0"/>
              <a:t>完全兼容 </a:t>
            </a:r>
            <a:r>
              <a:rPr lang="en-US" altLang="zh-CN" sz="2400" dirty="0"/>
              <a:t>) </a:t>
            </a:r>
            <a:endParaRPr lang="zh-CN" altLang="en-US" sz="2400"/>
          </a:p>
          <a:p>
            <a:r>
              <a:rPr lang="en-US" altLang="zh-CN" sz="2400"/>
              <a:t> 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239349" y="4816317"/>
            <a:ext cx="32643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indent="-304792">
              <a:buAutoNum type="arabicPeriod"/>
            </a:pPr>
            <a:r>
              <a:rPr lang="zh-CN" altLang="en-US" sz="1400" dirty="0"/>
              <a:t>横竖两种显示模式，整体尺寸</a:t>
            </a:r>
            <a:r>
              <a:rPr lang="en-US" altLang="zh-CN" sz="1400" dirty="0"/>
              <a:t>:         </a:t>
            </a:r>
          </a:p>
          <a:p>
            <a:r>
              <a:rPr lang="en-US" altLang="zh-CN" sz="1400" dirty="0"/>
              <a:t>       157 mm×65mm×22mm</a:t>
            </a:r>
          </a:p>
          <a:p>
            <a:r>
              <a:rPr lang="en-US" altLang="zh-CN" sz="1400" dirty="0"/>
              <a:t>2.</a:t>
            </a:r>
            <a:r>
              <a:rPr lang="zh-CN" altLang="en-US" sz="1400" dirty="0"/>
              <a:t> </a:t>
            </a:r>
            <a:r>
              <a:rPr lang="en-US" altLang="zh-CN" sz="1400" dirty="0"/>
              <a:t>6</a:t>
            </a:r>
            <a:r>
              <a:rPr lang="zh-CN" altLang="en-US" sz="1400" dirty="0"/>
              <a:t>块</a:t>
            </a:r>
            <a:r>
              <a:rPr lang="en-US" altLang="zh-CN" sz="1400" dirty="0"/>
              <a:t>8×8</a:t>
            </a:r>
            <a:r>
              <a:rPr lang="zh-CN" altLang="en-US" sz="1400" dirty="0"/>
              <a:t>红色点阵大面积显示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en-US" altLang="zh-CN" sz="1400" dirty="0"/>
              <a:t>3</a:t>
            </a:r>
            <a:r>
              <a:rPr lang="zh-CN" altLang="en-US" sz="1400" dirty="0"/>
              <a:t>中英文两种显示模式，可实现三</a:t>
            </a:r>
            <a:endParaRPr lang="en-US" altLang="zh-CN" sz="1400" dirty="0"/>
          </a:p>
          <a:p>
            <a:r>
              <a:rPr lang="zh-CN" altLang="en-US" sz="1400" dirty="0"/>
              <a:t>位楼层数字同时显示，箭头滚动显</a:t>
            </a:r>
            <a:endParaRPr lang="en-US" altLang="zh-CN" sz="1400" dirty="0"/>
          </a:p>
          <a:p>
            <a:r>
              <a:rPr lang="zh-CN" altLang="en-US" sz="1400" dirty="0"/>
              <a:t>示运行方向</a:t>
            </a:r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3215680" y="4862000"/>
            <a:ext cx="2592288" cy="204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/>
              <a:t>4.</a:t>
            </a:r>
            <a:r>
              <a:rPr lang="zh-CN" altLang="en-US" sz="1400" dirty="0"/>
              <a:t>上下行按钮输入，锁梯、消防输入</a:t>
            </a:r>
            <a:endParaRPr lang="en-US" altLang="zh-CN" sz="1400" dirty="0"/>
          </a:p>
          <a:p>
            <a:r>
              <a:rPr lang="en-US" altLang="zh-CN" sz="1400" dirty="0"/>
              <a:t>5.</a:t>
            </a:r>
            <a:r>
              <a:rPr lang="zh-CN" altLang="en-US" sz="1400" dirty="0"/>
              <a:t>按钮设置楼层，支持</a:t>
            </a:r>
            <a:r>
              <a:rPr lang="en-US" altLang="zh-CN" sz="1400" dirty="0"/>
              <a:t>56</a:t>
            </a:r>
            <a:r>
              <a:rPr lang="zh-CN" altLang="en-US" sz="1400" dirty="0"/>
              <a:t>个楼层召唤</a:t>
            </a:r>
            <a:endParaRPr lang="en-US" altLang="zh-CN" sz="1400" dirty="0"/>
          </a:p>
          <a:p>
            <a:r>
              <a:rPr lang="en-US" altLang="zh-CN" sz="1400" dirty="0"/>
              <a:t>6.</a:t>
            </a:r>
            <a:r>
              <a:rPr lang="zh-CN" altLang="en-US" sz="1400" dirty="0"/>
              <a:t>检修显示“检修”或“</a:t>
            </a:r>
            <a:r>
              <a:rPr lang="en-US" altLang="zh-CN" sz="1400" dirty="0"/>
              <a:t>INS”;</a:t>
            </a:r>
            <a:r>
              <a:rPr lang="zh-CN" altLang="en-US" sz="1400" dirty="0"/>
              <a:t>满载情况下显示“满载”或“</a:t>
            </a:r>
            <a:r>
              <a:rPr lang="en-US" altLang="zh-CN" sz="1400" dirty="0"/>
              <a:t>FULL LOAD”;</a:t>
            </a:r>
            <a:r>
              <a:rPr lang="zh-CN" altLang="en-US" sz="1400" dirty="0"/>
              <a:t>超载情况下显示“超载”或</a:t>
            </a:r>
            <a:r>
              <a:rPr lang="en-US" altLang="zh-CN" sz="1400" dirty="0"/>
              <a:t>“OVERLOAD"</a:t>
            </a:r>
          </a:p>
          <a:p>
            <a:endParaRPr lang="zh-CN" altLang="en-US" sz="1400" dirty="0"/>
          </a:p>
        </p:txBody>
      </p:sp>
      <p:sp>
        <p:nvSpPr>
          <p:cNvPr id="8" name="AutoShape 4"/>
          <p:cNvSpPr/>
          <p:nvPr/>
        </p:nvSpPr>
        <p:spPr bwMode="auto">
          <a:xfrm>
            <a:off x="447387" y="492836"/>
            <a:ext cx="5117260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显示屏切换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2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/>
          <p:nvPr/>
        </p:nvSpPr>
        <p:spPr bwMode="auto">
          <a:xfrm>
            <a:off x="498686" y="548681"/>
            <a:ext cx="5117260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新增加的故障代码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360" y="1508787"/>
            <a:ext cx="11521280" cy="98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008CCF"/>
              </a:buClr>
              <a:defRPr/>
            </a:pPr>
            <a:endParaRPr lang="en-US" altLang="zh-CN" sz="1867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008CCF"/>
              </a:buClr>
              <a:defRPr/>
            </a:pPr>
            <a:endParaRPr lang="en-US" altLang="zh-CN" sz="1867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3938" y="1301086"/>
            <a:ext cx="10564617" cy="83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+mn-ea"/>
              </a:rPr>
              <a:t>现场故障提示：</a:t>
            </a:r>
            <a:endParaRPr lang="en-US" altLang="zh-CN" sz="1867" dirty="0">
              <a:latin typeface="+mn-ea"/>
            </a:endParaRPr>
          </a:p>
          <a:p>
            <a:endParaRPr lang="en-US" altLang="zh-CN" sz="1467" dirty="0">
              <a:latin typeface="+mn-ea"/>
            </a:endParaRPr>
          </a:p>
          <a:p>
            <a:r>
              <a:rPr lang="en-US" altLang="zh-CN" sz="1467" dirty="0">
                <a:latin typeface="+mn-ea"/>
              </a:rPr>
              <a:t>   </a:t>
            </a:r>
            <a:endParaRPr lang="zh-CN" altLang="en-US" sz="1467" dirty="0">
              <a:latin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32178"/>
              </p:ext>
            </p:extLst>
          </p:nvPr>
        </p:nvGraphicFramePr>
        <p:xfrm>
          <a:off x="914401" y="1779102"/>
          <a:ext cx="9223513" cy="3776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475">
                  <a:extLst>
                    <a:ext uri="{9D8B030D-6E8A-4147-A177-3AD203B41FA5}">
                      <a16:colId xmlns:a16="http://schemas.microsoft.com/office/drawing/2014/main" val="2443832338"/>
                    </a:ext>
                  </a:extLst>
                </a:gridCol>
                <a:gridCol w="2590011">
                  <a:extLst>
                    <a:ext uri="{9D8B030D-6E8A-4147-A177-3AD203B41FA5}">
                      <a16:colId xmlns:a16="http://schemas.microsoft.com/office/drawing/2014/main" val="2424120151"/>
                    </a:ext>
                  </a:extLst>
                </a:gridCol>
                <a:gridCol w="4240166">
                  <a:extLst>
                    <a:ext uri="{9D8B030D-6E8A-4147-A177-3AD203B41FA5}">
                      <a16:colId xmlns:a16="http://schemas.microsoft.com/office/drawing/2014/main" val="1872518907"/>
                    </a:ext>
                  </a:extLst>
                </a:gridCol>
                <a:gridCol w="1153861">
                  <a:extLst>
                    <a:ext uri="{9D8B030D-6E8A-4147-A177-3AD203B41FA5}">
                      <a16:colId xmlns:a16="http://schemas.microsoft.com/office/drawing/2014/main" val="719239285"/>
                    </a:ext>
                  </a:extLst>
                </a:gridCol>
              </a:tblGrid>
              <a:tr h="314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报故顺序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故障码</a:t>
                      </a: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子码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认证故障描述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故障等级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71517049"/>
                  </a:ext>
                </a:extLst>
              </a:tr>
              <a:tr h="31473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E79-002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系统认证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DSP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失败</a:t>
                      </a:r>
                    </a:p>
                  </a:txBody>
                  <a:tcPr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5A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42234651"/>
                  </a:ext>
                </a:extLst>
              </a:tr>
              <a:tr h="3147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E79-003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底层与主板认证失败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804778"/>
                  </a:ext>
                </a:extLst>
              </a:tr>
              <a:tr h="3147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E79-101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主板软件被破坏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651658"/>
                  </a:ext>
                </a:extLst>
              </a:tr>
              <a:tr h="314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E79-102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系统与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DSP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认证失败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14914384"/>
                  </a:ext>
                </a:extLst>
              </a:tr>
              <a:tr h="314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E79-105/106/107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系统自身认证失败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12477521"/>
                  </a:ext>
                </a:extLst>
              </a:tr>
              <a:tr h="314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E94-103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系统认证轿顶板失败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49111221"/>
                  </a:ext>
                </a:extLst>
              </a:tr>
              <a:tr h="314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E94-104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系统认证轿内显示板失败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366066207"/>
                  </a:ext>
                </a:extLst>
              </a:tr>
              <a:tr h="314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E94-40x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系统认证指令板失败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3421240"/>
                  </a:ext>
                </a:extLst>
              </a:tr>
              <a:tr h="3147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E94-2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系统认证前门外呼板失败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X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表示楼层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196726660"/>
                  </a:ext>
                </a:extLst>
              </a:tr>
              <a:tr h="3147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E94-3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系统认证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门外呼板失败</a:t>
                      </a: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04920"/>
                  </a:ext>
                </a:extLst>
              </a:tr>
              <a:tr h="314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E94-107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轿顶板自认证失败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08535261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5413" y="5762089"/>
            <a:ext cx="8352928" cy="94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注：</a:t>
            </a:r>
            <a:endParaRPr lang="zh-CN" altLang="zh-CN" sz="1333" dirty="0">
              <a:latin typeface="+mn-ea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333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1</a:t>
            </a:r>
            <a:r>
              <a:rPr lang="zh-CN" altLang="en-US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）外呼板、轿内显示板自认证失败或厂家协议不一致时，显示“</a:t>
            </a:r>
            <a:r>
              <a:rPr lang="en-US" altLang="zh-CN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——”</a:t>
            </a:r>
            <a:r>
              <a:rPr lang="zh-CN" altLang="en-US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；</a:t>
            </a:r>
            <a:endParaRPr lang="zh-CN" altLang="en-US" sz="1333" dirty="0">
              <a:latin typeface="+mn-ea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333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2</a:t>
            </a:r>
            <a:r>
              <a:rPr lang="zh-CN" altLang="en-US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）指令板自认证失败时，</a:t>
            </a:r>
            <a:r>
              <a:rPr lang="en-US" altLang="zh-CN" sz="1333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MOD</a:t>
            </a:r>
            <a:r>
              <a:rPr lang="zh-CN" altLang="en-US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指示灯常亮。</a:t>
            </a:r>
            <a:endParaRPr lang="zh-CN" altLang="en-US" sz="1333" dirty="0">
              <a:latin typeface="+mn-ea"/>
            </a:endParaRPr>
          </a:p>
          <a:p>
            <a:pPr eaLnBrk="0" hangingPunct="0"/>
            <a:r>
              <a:rPr lang="en-US" altLang="zh-CN" sz="1333" dirty="0">
                <a:latin typeface="+mn-ea"/>
              </a:rPr>
              <a:t>        </a:t>
            </a:r>
            <a:r>
              <a:rPr lang="zh-CN" altLang="en-US" sz="1333" b="1" dirty="0">
                <a:solidFill>
                  <a:srgbClr val="FF0000"/>
                </a:solidFill>
                <a:latin typeface="+mn-ea"/>
              </a:rPr>
              <a:t>协议不一致报</a:t>
            </a:r>
            <a:r>
              <a:rPr lang="en-US" altLang="zh-CN" sz="1333" b="1" dirty="0">
                <a:solidFill>
                  <a:srgbClr val="FF0000"/>
                </a:solidFill>
                <a:latin typeface="+mn-ea"/>
              </a:rPr>
              <a:t>E5X      </a:t>
            </a:r>
            <a:r>
              <a:rPr lang="zh-CN" altLang="en-US" sz="1333" b="1" dirty="0">
                <a:solidFill>
                  <a:srgbClr val="FF0000"/>
                </a:solidFill>
                <a:latin typeface="+mn-ea"/>
              </a:rPr>
              <a:t>报</a:t>
            </a:r>
            <a:r>
              <a:rPr lang="en-US" altLang="zh-CN" sz="1333" b="1" dirty="0">
                <a:solidFill>
                  <a:srgbClr val="FF0000"/>
                </a:solidFill>
                <a:latin typeface="+mn-ea"/>
              </a:rPr>
              <a:t>E79</a:t>
            </a:r>
            <a:r>
              <a:rPr lang="zh-CN" altLang="en-US" sz="1333" b="1" dirty="0">
                <a:solidFill>
                  <a:srgbClr val="FF0000"/>
                </a:solidFill>
                <a:latin typeface="+mn-ea"/>
              </a:rPr>
              <a:t>或者</a:t>
            </a:r>
            <a:r>
              <a:rPr lang="en-US" altLang="zh-CN" sz="1333" b="1" dirty="0">
                <a:solidFill>
                  <a:srgbClr val="FF0000"/>
                </a:solidFill>
                <a:latin typeface="+mn-ea"/>
              </a:rPr>
              <a:t>E94  </a:t>
            </a:r>
            <a:r>
              <a:rPr lang="zh-CN" altLang="en-US" sz="1333" b="1" dirty="0">
                <a:solidFill>
                  <a:srgbClr val="FF0000"/>
                </a:solidFill>
                <a:latin typeface="+mn-ea"/>
              </a:rPr>
              <a:t>是没接非加密板，或者使用非加密板件。</a:t>
            </a:r>
          </a:p>
        </p:txBody>
      </p:sp>
    </p:spTree>
    <p:extLst>
      <p:ext uri="{BB962C8B-B14F-4D97-AF65-F5344CB8AC3E}">
        <p14:creationId xmlns:p14="http://schemas.microsoft.com/office/powerpoint/2010/main" val="1825553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/>
          <p:nvPr/>
        </p:nvSpPr>
        <p:spPr bwMode="auto">
          <a:xfrm>
            <a:off x="498686" y="548681"/>
            <a:ext cx="5117260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新增加的故障代码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360" y="1508787"/>
            <a:ext cx="11521280" cy="98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008CCF"/>
              </a:buClr>
              <a:defRPr/>
            </a:pPr>
            <a:endParaRPr lang="en-US" altLang="zh-CN" sz="1867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008CCF"/>
              </a:buClr>
              <a:defRPr/>
            </a:pPr>
            <a:endParaRPr lang="en-US" altLang="zh-CN" sz="1867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3938" y="1301086"/>
            <a:ext cx="10564617" cy="83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+mn-ea"/>
              </a:rPr>
              <a:t>现场故障提示：</a:t>
            </a:r>
            <a:endParaRPr lang="en-US" altLang="zh-CN" sz="1867" dirty="0">
              <a:latin typeface="+mn-ea"/>
            </a:endParaRPr>
          </a:p>
          <a:p>
            <a:endParaRPr lang="en-US" altLang="zh-CN" sz="1467" dirty="0">
              <a:latin typeface="+mn-ea"/>
            </a:endParaRPr>
          </a:p>
          <a:p>
            <a:r>
              <a:rPr lang="en-US" altLang="zh-CN" sz="1467" dirty="0">
                <a:latin typeface="+mn-ea"/>
              </a:rPr>
              <a:t>   </a:t>
            </a:r>
            <a:endParaRPr lang="zh-CN" altLang="en-US" sz="1467" dirty="0">
              <a:latin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3325"/>
              </p:ext>
            </p:extLst>
          </p:nvPr>
        </p:nvGraphicFramePr>
        <p:xfrm>
          <a:off x="1046912" y="1840670"/>
          <a:ext cx="9138067" cy="3916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573">
                  <a:extLst>
                    <a:ext uri="{9D8B030D-6E8A-4147-A177-3AD203B41FA5}">
                      <a16:colId xmlns:a16="http://schemas.microsoft.com/office/drawing/2014/main" val="546531540"/>
                    </a:ext>
                  </a:extLst>
                </a:gridCol>
                <a:gridCol w="1627408">
                  <a:extLst>
                    <a:ext uri="{9D8B030D-6E8A-4147-A177-3AD203B41FA5}">
                      <a16:colId xmlns:a16="http://schemas.microsoft.com/office/drawing/2014/main" val="3436792633"/>
                    </a:ext>
                  </a:extLst>
                </a:gridCol>
                <a:gridCol w="5103592">
                  <a:extLst>
                    <a:ext uri="{9D8B030D-6E8A-4147-A177-3AD203B41FA5}">
                      <a16:colId xmlns:a16="http://schemas.microsoft.com/office/drawing/2014/main" val="3234581165"/>
                    </a:ext>
                  </a:extLst>
                </a:gridCol>
                <a:gridCol w="1206494">
                  <a:extLst>
                    <a:ext uri="{9D8B030D-6E8A-4147-A177-3AD203B41FA5}">
                      <a16:colId xmlns:a16="http://schemas.microsoft.com/office/drawing/2014/main" val="3796335002"/>
                    </a:ext>
                  </a:extLst>
                </a:gridCol>
              </a:tblGrid>
              <a:tr h="485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报故顺序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故障码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子码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FAC</a:t>
                      </a: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校对故障描述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故障等级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69060318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E57-104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DSP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与系统厂家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协议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不一致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5A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085492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E51-102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轿顶板与系统厂家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协议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不一致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27161338"/>
                  </a:ext>
                </a:extLst>
              </a:tr>
              <a:tr h="3677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E51-103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轿内显示板与主板厂家编号不一致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6190711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E51-21X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系统与前门轿内指令板厂家编号不一致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0028977"/>
                  </a:ext>
                </a:extLst>
              </a:tr>
              <a:tr h="324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E51-22X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系统与后门轿内指令板厂家编号不一致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72951218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E51-20x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指令板与系统厂家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协议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不一致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22204854"/>
                  </a:ext>
                </a:extLst>
              </a:tr>
              <a:tr h="21336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E52-2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前门外呼板与系统厂家不一致</a:t>
                      </a:r>
                    </a:p>
                  </a:txBody>
                  <a:tcPr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1867493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E52-3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后门外呼板与系统厂家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协议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不一致</a:t>
                      </a: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345246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5413" y="5762089"/>
            <a:ext cx="8352928" cy="94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注：</a:t>
            </a:r>
            <a:endParaRPr lang="zh-CN" altLang="zh-CN" sz="1333" dirty="0">
              <a:latin typeface="+mn-ea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333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1</a:t>
            </a:r>
            <a:r>
              <a:rPr lang="zh-CN" altLang="en-US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）外呼板、轿内显示板自认证失败或厂家协议不一致时，显示“</a:t>
            </a:r>
            <a:r>
              <a:rPr lang="en-US" altLang="zh-CN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— —”</a:t>
            </a:r>
            <a:r>
              <a:rPr lang="zh-CN" altLang="en-US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；</a:t>
            </a:r>
            <a:endParaRPr lang="zh-CN" altLang="en-US" sz="1333" dirty="0">
              <a:latin typeface="+mn-ea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333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2</a:t>
            </a:r>
            <a:r>
              <a:rPr lang="zh-CN" altLang="en-US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）指令板自认证失败时，</a:t>
            </a:r>
            <a:r>
              <a:rPr lang="en-US" altLang="zh-CN" sz="1333" dirty="0">
                <a:solidFill>
                  <a:srgbClr val="000000"/>
                </a:solidFill>
                <a:latin typeface="+mn-ea"/>
                <a:cs typeface="Calibri" panose="020F0502020204030204" pitchFamily="34" charset="0"/>
              </a:rPr>
              <a:t>MOD</a:t>
            </a:r>
            <a:r>
              <a:rPr lang="zh-CN" altLang="en-US" sz="1333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指示灯常亮。</a:t>
            </a:r>
            <a:endParaRPr lang="zh-CN" altLang="en-US" sz="1333" dirty="0">
              <a:latin typeface="+mn-ea"/>
            </a:endParaRPr>
          </a:p>
          <a:p>
            <a:pPr eaLnBrk="0" hangingPunct="0"/>
            <a:r>
              <a:rPr lang="en-US" altLang="zh-CN" sz="1333" dirty="0">
                <a:latin typeface="+mn-ea"/>
              </a:rPr>
              <a:t>        </a:t>
            </a:r>
            <a:r>
              <a:rPr lang="zh-CN" altLang="en-US" sz="1333" b="1" dirty="0">
                <a:solidFill>
                  <a:srgbClr val="FF0000"/>
                </a:solidFill>
                <a:latin typeface="+mn-ea"/>
              </a:rPr>
              <a:t>协议不一致报</a:t>
            </a:r>
            <a:r>
              <a:rPr lang="en-US" altLang="zh-CN" sz="1333" b="1" dirty="0">
                <a:solidFill>
                  <a:srgbClr val="FF0000"/>
                </a:solidFill>
                <a:latin typeface="+mn-ea"/>
              </a:rPr>
              <a:t>E5X      </a:t>
            </a:r>
            <a:r>
              <a:rPr lang="zh-CN" altLang="en-US" sz="1333" b="1" dirty="0">
                <a:solidFill>
                  <a:srgbClr val="FF0000"/>
                </a:solidFill>
                <a:latin typeface="+mn-ea"/>
              </a:rPr>
              <a:t>报</a:t>
            </a:r>
            <a:r>
              <a:rPr lang="en-US" altLang="zh-CN" sz="1333" b="1" dirty="0">
                <a:solidFill>
                  <a:srgbClr val="FF0000"/>
                </a:solidFill>
                <a:latin typeface="+mn-ea"/>
              </a:rPr>
              <a:t>E79</a:t>
            </a:r>
            <a:r>
              <a:rPr lang="zh-CN" altLang="en-US" sz="1333" b="1" dirty="0">
                <a:solidFill>
                  <a:srgbClr val="FF0000"/>
                </a:solidFill>
                <a:latin typeface="+mn-ea"/>
              </a:rPr>
              <a:t>或者</a:t>
            </a:r>
            <a:r>
              <a:rPr lang="en-US" altLang="zh-CN" sz="1333" b="1" dirty="0">
                <a:solidFill>
                  <a:srgbClr val="FF0000"/>
                </a:solidFill>
                <a:latin typeface="+mn-ea"/>
              </a:rPr>
              <a:t>E94  </a:t>
            </a:r>
            <a:r>
              <a:rPr lang="zh-CN" altLang="en-US" sz="1333" b="1" dirty="0">
                <a:solidFill>
                  <a:srgbClr val="FF0000"/>
                </a:solidFill>
                <a:latin typeface="+mn-ea"/>
              </a:rPr>
              <a:t>是没接非加密板，或者使用非加密板件。</a:t>
            </a:r>
          </a:p>
        </p:txBody>
      </p:sp>
    </p:spTree>
    <p:extLst>
      <p:ext uri="{BB962C8B-B14F-4D97-AF65-F5344CB8AC3E}">
        <p14:creationId xmlns:p14="http://schemas.microsoft.com/office/powerpoint/2010/main" val="3598340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/>
          <p:nvPr/>
        </p:nvSpPr>
        <p:spPr bwMode="auto">
          <a:xfrm>
            <a:off x="642423" y="667950"/>
            <a:ext cx="5117260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新增加的故障代码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56766"/>
              </p:ext>
            </p:extLst>
          </p:nvPr>
        </p:nvGraphicFramePr>
        <p:xfrm>
          <a:off x="999847" y="1320147"/>
          <a:ext cx="9535632" cy="5299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784">
                  <a:extLst>
                    <a:ext uri="{9D8B030D-6E8A-4147-A177-3AD203B41FA5}">
                      <a16:colId xmlns:a16="http://schemas.microsoft.com/office/drawing/2014/main" val="546531540"/>
                    </a:ext>
                  </a:extLst>
                </a:gridCol>
                <a:gridCol w="1554496">
                  <a:extLst>
                    <a:ext uri="{9D8B030D-6E8A-4147-A177-3AD203B41FA5}">
                      <a16:colId xmlns:a16="http://schemas.microsoft.com/office/drawing/2014/main" val="3436792633"/>
                    </a:ext>
                  </a:extLst>
                </a:gridCol>
                <a:gridCol w="5457748">
                  <a:extLst>
                    <a:ext uri="{9D8B030D-6E8A-4147-A177-3AD203B41FA5}">
                      <a16:colId xmlns:a16="http://schemas.microsoft.com/office/drawing/2014/main" val="3234581165"/>
                    </a:ext>
                  </a:extLst>
                </a:gridCol>
                <a:gridCol w="1376604">
                  <a:extLst>
                    <a:ext uri="{9D8B030D-6E8A-4147-A177-3AD203B41FA5}">
                      <a16:colId xmlns:a16="http://schemas.microsoft.com/office/drawing/2014/main" val="3796335002"/>
                    </a:ext>
                  </a:extLst>
                </a:gridCol>
              </a:tblGrid>
              <a:tr h="457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报故顺序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故障码</a:t>
                      </a: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子码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故障信息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故障等级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69060318"/>
                  </a:ext>
                </a:extLst>
              </a:tr>
              <a:tr h="4976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E47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-101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封门输出，但无反馈信号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3B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08549238"/>
                  </a:ext>
                </a:extLst>
              </a:tr>
              <a:tr h="5034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E47-102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封门未输出，但反馈有效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3B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27161338"/>
                  </a:ext>
                </a:extLst>
              </a:tr>
              <a:tr h="48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E47-103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封门持续输出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15S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3B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61907116"/>
                  </a:ext>
                </a:extLst>
              </a:tr>
              <a:tr h="48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E47-201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SCB-A4/D4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通讯异常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3B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0028977"/>
                  </a:ext>
                </a:extLst>
              </a:tr>
              <a:tr h="48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E47-202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MCB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SCB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厂家协议不一致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3B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72951218"/>
                  </a:ext>
                </a:extLst>
              </a:tr>
              <a:tr h="48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E47-203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MCB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输出闭合继电器，但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SCB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反馈继电器情况不一致，持续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2S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3B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22204854"/>
                  </a:ext>
                </a:extLst>
              </a:tr>
              <a:tr h="48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E47-209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MCB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SCB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加密认证失败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3B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01082659"/>
                  </a:ext>
                </a:extLst>
              </a:tr>
              <a:tr h="48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E47-210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SCB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自认证失败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3B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3033615"/>
                  </a:ext>
                </a:extLst>
              </a:tr>
              <a:tr h="48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E47-3XX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SCB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模块自身故障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3B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735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1462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/>
          <p:nvPr/>
        </p:nvSpPr>
        <p:spPr bwMode="auto">
          <a:xfrm>
            <a:off x="642423" y="667950"/>
            <a:ext cx="5117260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新增加的故障代码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91" y="1769485"/>
            <a:ext cx="8230678" cy="33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40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/>
          <p:nvPr/>
        </p:nvSpPr>
        <p:spPr bwMode="auto">
          <a:xfrm>
            <a:off x="642423" y="667950"/>
            <a:ext cx="5117260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新增加的故障代码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B4508BE-15CA-4B84-A136-4C936C82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9" y="2064702"/>
            <a:ext cx="9415337" cy="3005138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C5A33D73-A062-4298-9E7E-0336742CB2ED}"/>
              </a:ext>
            </a:extLst>
          </p:cNvPr>
          <p:cNvSpPr/>
          <p:nvPr/>
        </p:nvSpPr>
        <p:spPr>
          <a:xfrm>
            <a:off x="2600960" y="4104640"/>
            <a:ext cx="2499360" cy="924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21B5DDC-B825-4B53-ADD3-F24ED393B004}"/>
              </a:ext>
            </a:extLst>
          </p:cNvPr>
          <p:cNvSpPr/>
          <p:nvPr/>
        </p:nvSpPr>
        <p:spPr>
          <a:xfrm>
            <a:off x="760720" y="5327134"/>
            <a:ext cx="6417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接触器接线无误的情况下，可能是主机封星后的制动力矩不够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20483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/>
          <p:nvPr/>
        </p:nvSpPr>
        <p:spPr bwMode="auto">
          <a:xfrm>
            <a:off x="642422" y="667950"/>
            <a:ext cx="6865817" cy="67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35719" tIns="35719" rIns="35719" bIns="35719" anchor="ctr"/>
          <a:lstStyle/>
          <a:p>
            <a:pPr eaLnBrk="1"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修改的故障代码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——E21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参数设置错误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42A5EC5-04E4-404A-B96C-F4BF4EADC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340025"/>
            <a:ext cx="7562850" cy="55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44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818419"/>
            <a:ext cx="5461000" cy="546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3" y="846019"/>
            <a:ext cx="4301417" cy="5634408"/>
          </a:xfrm>
          <a:prstGeom prst="rect">
            <a:avLst/>
          </a:prstGeom>
        </p:spPr>
      </p:pic>
      <p:sp>
        <p:nvSpPr>
          <p:cNvPr id="4" name="矩形 192516"/>
          <p:cNvSpPr/>
          <p:nvPr/>
        </p:nvSpPr>
        <p:spPr>
          <a:xfrm>
            <a:off x="1556339" y="6311149"/>
            <a:ext cx="482769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</a:rPr>
              <a:t>微信公众号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" name="矩形 192516"/>
          <p:cNvSpPr/>
          <p:nvPr/>
        </p:nvSpPr>
        <p:spPr>
          <a:xfrm>
            <a:off x="7920203" y="6219287"/>
            <a:ext cx="482769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</a:rPr>
              <a:t>抖音公众号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86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文本框 34"/>
          <p:cNvSpPr txBox="1">
            <a:spLocks noChangeArrowheads="1"/>
          </p:cNvSpPr>
          <p:nvPr/>
        </p:nvSpPr>
        <p:spPr bwMode="auto">
          <a:xfrm>
            <a:off x="399227" y="1123943"/>
            <a:ext cx="114932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、通讯端子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(CN3)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。灰色方框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12V\MCM: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12V DC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M24\MCM: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24V DC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MOD+\MOD-: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外呼通讯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CAN+\CAN-: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轿顶通讯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：替换老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3000MCB-B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3000newMCB-C2\C3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时对应接线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6" name="文本框 27"/>
          <p:cNvSpPr txBox="1">
            <a:spLocks noChangeArrowheads="1"/>
          </p:cNvSpPr>
          <p:nvPr/>
        </p:nvSpPr>
        <p:spPr bwMode="auto">
          <a:xfrm>
            <a:off x="399229" y="3231814"/>
            <a:ext cx="114932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、通讯端子（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CN4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）黑色方框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MOD2+\MOD2-: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小区监控、物联网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CAN2+\CAN2-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：并联、群控。对应参数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F6-07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：替换老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3000MCB-B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3000newMCB-C2\C3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时对应接线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9230" y="367921"/>
            <a:ext cx="6248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新国标主板端子详细</a:t>
            </a:r>
            <a:r>
              <a:rPr lang="zh-CN" altLang="en-US" sz="2800" b="1" dirty="0" smtClean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介绍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183409"/>
            <a:ext cx="184664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pPr defTabSz="91404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409812" y="578717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3000newMCB-C2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主板替换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3000MCB-B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主板注意事项</a:t>
            </a:r>
            <a:endParaRPr lang="zh-CN" altLang="zh-CN" sz="28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35"/>
          <p:cNvSpPr txBox="1">
            <a:spLocks noChangeArrowheads="1"/>
          </p:cNvSpPr>
          <p:nvPr/>
        </p:nvSpPr>
        <p:spPr bwMode="auto">
          <a:xfrm>
            <a:off x="409812" y="1729398"/>
            <a:ext cx="108190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F1-00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F1-05\F1-12\F1-25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F5-01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F5-26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F5-31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F5-36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F6-00\F6-01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组照抄原主板参数。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F5-37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F5-40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（如果主板是新国标则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F5-45\46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、有机械限位开关时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F6-40bit1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、轿顶检修走通讯时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F6-41bit3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E47-201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F6-52bit1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F6-52bit6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E22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F6-54bit9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bit11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E52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或者外呼呼梯无效修改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F8-14bit1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，轿内显示板问题修改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F8-15bit8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5"/>
          <p:cNvSpPr txBox="1">
            <a:spLocks noChangeArrowheads="1"/>
          </p:cNvSpPr>
          <p:nvPr/>
        </p:nvSpPr>
        <p:spPr bwMode="auto">
          <a:xfrm>
            <a:off x="409812" y="4307266"/>
            <a:ext cx="9118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协议查看：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FA-04  FA-05  FC-05  F5-33</a:t>
            </a: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3000new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协议查看：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FP-07  FP-08  FP-09 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35"/>
          <p:cNvSpPr txBox="1">
            <a:spLocks noChangeArrowheads="1"/>
          </p:cNvSpPr>
          <p:nvPr/>
        </p:nvSpPr>
        <p:spPr bwMode="auto">
          <a:xfrm>
            <a:off x="409812" y="5255194"/>
            <a:ext cx="91182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3000new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主板替换老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主板时程序要降级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3000new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底座不能使用老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主板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539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280603" y="60465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产品调试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--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产品调试流程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04" y="1522368"/>
            <a:ext cx="4260163" cy="39886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" y="2402147"/>
            <a:ext cx="2417949" cy="20326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769" y="2024636"/>
            <a:ext cx="5333028" cy="379411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2312770" y="3338972"/>
            <a:ext cx="559697" cy="16620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右箭头 10"/>
          <p:cNvSpPr/>
          <p:nvPr/>
        </p:nvSpPr>
        <p:spPr>
          <a:xfrm>
            <a:off x="6526688" y="3418457"/>
            <a:ext cx="559697" cy="16620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22986" y="1333096"/>
            <a:ext cx="240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accent5"/>
                </a:solidFill>
                <a:latin typeface="+mn-ea"/>
              </a:rPr>
              <a:t>Step1</a:t>
            </a:r>
            <a:r>
              <a:rPr lang="en-US" altLang="zh-CN" dirty="0">
                <a:solidFill>
                  <a:schemeClr val="accent5"/>
                </a:solidFill>
                <a:latin typeface="+mn-ea"/>
              </a:rPr>
              <a:t>:</a:t>
            </a:r>
            <a:r>
              <a:rPr lang="zh-CN" altLang="en-US" dirty="0">
                <a:solidFill>
                  <a:schemeClr val="accent5"/>
                </a:solidFill>
                <a:latin typeface="+mn-ea"/>
              </a:rPr>
              <a:t>上电前基本检查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56332" y="1273900"/>
            <a:ext cx="232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accent5"/>
                </a:solidFill>
                <a:latin typeface="+mn-ea"/>
              </a:rPr>
              <a:t>Step2</a:t>
            </a:r>
            <a:r>
              <a:rPr lang="en-US" altLang="zh-CN" dirty="0">
                <a:solidFill>
                  <a:schemeClr val="accent5"/>
                </a:solidFill>
                <a:latin typeface="+mn-ea"/>
              </a:rPr>
              <a:t>:</a:t>
            </a:r>
            <a:r>
              <a:rPr lang="zh-CN" altLang="en-US" dirty="0">
                <a:solidFill>
                  <a:schemeClr val="accent5"/>
                </a:solidFill>
                <a:latin typeface="+mn-ea"/>
              </a:rPr>
              <a:t>基本功能检查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49994" y="1279665"/>
            <a:ext cx="232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accent5"/>
                </a:solidFill>
                <a:latin typeface="+mn-ea"/>
              </a:rPr>
              <a:t>Step3</a:t>
            </a:r>
            <a:r>
              <a:rPr lang="en-US" altLang="zh-CN" dirty="0">
                <a:solidFill>
                  <a:schemeClr val="accent5"/>
                </a:solidFill>
                <a:latin typeface="+mn-ea"/>
              </a:rPr>
              <a:t>:</a:t>
            </a:r>
            <a:r>
              <a:rPr lang="zh-CN" altLang="en-US" dirty="0">
                <a:solidFill>
                  <a:schemeClr val="accent5"/>
                </a:solidFill>
                <a:latin typeface="+mn-ea"/>
              </a:rPr>
              <a:t>功能细节调节</a:t>
            </a:r>
          </a:p>
        </p:txBody>
      </p:sp>
    </p:spTree>
    <p:extLst>
      <p:ext uri="{BB962C8B-B14F-4D97-AF65-F5344CB8AC3E}">
        <p14:creationId xmlns:p14="http://schemas.microsoft.com/office/powerpoint/2010/main" val="32708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6" y="-229575"/>
            <a:ext cx="184664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58899" y="625914"/>
            <a:ext cx="10684996" cy="588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0" tIns="26780" rIns="26780" bIns="26780" anchor="ctr"/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产品调试</a:t>
            </a:r>
            <a:r>
              <a:rPr lang="en-US" altLang="zh-CN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8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慢车调试</a:t>
            </a:r>
            <a:endParaRPr lang="zh-CN" altLang="zh-CN" sz="2800" b="1" dirty="0">
              <a:solidFill>
                <a:schemeClr val="bg1">
                  <a:lumMod val="8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2312770" y="3338972"/>
            <a:ext cx="559697" cy="16620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32" y="1351233"/>
            <a:ext cx="9065769" cy="53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CN 16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<a:noAutofit/>
      </a:bodyPr>
      <a:lstStyle>
        <a:defPPr algn="ctr">
          <a:defRPr sz="1800" dirty="0" err="1" smtClean="0"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solidFill>
          <a:schemeClr val="accent3"/>
        </a:solidFill>
        <a:ln>
          <a:noFill/>
        </a:ln>
      </a:spPr>
      <a:bodyPr wrap="square" lIns="180000" tIns="90000" rIns="180000" bIns="90000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3176</Words>
  <Application>Microsoft Office PowerPoint</Application>
  <PresentationFormat>宽屏</PresentationFormat>
  <Paragraphs>556</Paragraphs>
  <Slides>59</Slides>
  <Notes>14</Notes>
  <HiddenSlides>1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80" baseType="lpstr">
      <vt:lpstr>Arial Unicode MS</vt:lpstr>
      <vt:lpstr>ArialMT</vt:lpstr>
      <vt:lpstr>Helvetica Light</vt:lpstr>
      <vt:lpstr>SourceHanSansCN-Bold</vt:lpstr>
      <vt:lpstr>SourceHanSansCN-Normal</vt:lpstr>
      <vt:lpstr>等线</vt:lpstr>
      <vt:lpstr>等线 Light</vt:lpstr>
      <vt:lpstr>黑体</vt:lpstr>
      <vt:lpstr>华文细黑</vt:lpstr>
      <vt:lpstr>思源黑体 CN Bold</vt:lpstr>
      <vt:lpstr>思源黑体 CN Light</vt:lpstr>
      <vt:lpstr>SimSun</vt:lpstr>
      <vt:lpstr>SimSun</vt:lpstr>
      <vt:lpstr>微软雅黑</vt:lpstr>
      <vt:lpstr>Arial</vt:lpstr>
      <vt:lpstr>Calibri</vt:lpstr>
      <vt:lpstr>Segoe UI Light</vt:lpstr>
      <vt:lpstr>Times New Roman</vt:lpstr>
      <vt:lpstr>Wingdings</vt:lpstr>
      <vt:lpstr>Office 主题​​</vt:lpstr>
      <vt:lpstr>Blank CN 16a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测试操作—限速器安全钳联动试验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新老SCB板电气线路对比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weipeng（魏鹏）</dc:creator>
  <cp:lastModifiedBy>dell</cp:lastModifiedBy>
  <cp:revision>161</cp:revision>
  <dcterms:created xsi:type="dcterms:W3CDTF">2021-07-20T12:22:52Z</dcterms:created>
  <dcterms:modified xsi:type="dcterms:W3CDTF">2024-02-24T07:36:08Z</dcterms:modified>
</cp:coreProperties>
</file>